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77" r:id="rId4"/>
    <p:sldId id="288" r:id="rId5"/>
    <p:sldId id="281" r:id="rId6"/>
    <p:sldId id="276" r:id="rId7"/>
    <p:sldId id="287" r:id="rId8"/>
    <p:sldId id="286" r:id="rId9"/>
    <p:sldId id="260" r:id="rId10"/>
    <p:sldId id="258" r:id="rId11"/>
    <p:sldId id="265" r:id="rId12"/>
    <p:sldId id="266" r:id="rId13"/>
    <p:sldId id="267" r:id="rId14"/>
    <p:sldId id="261" r:id="rId15"/>
    <p:sldId id="262" r:id="rId16"/>
    <p:sldId id="282" r:id="rId17"/>
    <p:sldId id="274" r:id="rId18"/>
    <p:sldId id="263" r:id="rId19"/>
    <p:sldId id="270" r:id="rId20"/>
    <p:sldId id="291" r:id="rId21"/>
    <p:sldId id="271" r:id="rId22"/>
    <p:sldId id="290" r:id="rId23"/>
    <p:sldId id="273" r:id="rId24"/>
    <p:sldId id="292" r:id="rId25"/>
    <p:sldId id="275" r:id="rId26"/>
    <p:sldId id="278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 Song" initials="AS" lastIdx="0" clrIdx="0">
    <p:extLst>
      <p:ext uri="{19B8F6BF-5375-455C-9EA6-DF929625EA0E}">
        <p15:presenceInfo xmlns:p15="http://schemas.microsoft.com/office/powerpoint/2012/main" userId="Ari S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FF33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17" autoAdjust="0"/>
  </p:normalViewPr>
  <p:slideViewPr>
    <p:cSldViewPr snapToGrid="0">
      <p:cViewPr varScale="1">
        <p:scale>
          <a:sx n="63" d="100"/>
          <a:sy n="63" d="100"/>
        </p:scale>
        <p:origin x="62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560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CE665-AB46-40DA-BE1F-23E621117A3B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27119DE0-ED27-4C76-B6B4-206D4339C714}">
      <dgm:prSet phldrT="[Text]" custT="1"/>
      <dgm:spPr/>
      <dgm:t>
        <a:bodyPr/>
        <a:lstStyle/>
        <a:p>
          <a:r>
            <a: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조선 말기</a:t>
          </a:r>
          <a:endParaRPr lang="en-US" altLang="ko-K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altLang="ko-KR" sz="2600" dirty="0"/>
            <a:t>Late Joseon Period </a:t>
          </a:r>
        </a:p>
        <a:p>
          <a:r>
            <a:rPr lang="en-US" sz="2600" dirty="0"/>
            <a:t>1871-1897</a:t>
          </a:r>
        </a:p>
      </dgm:t>
    </dgm:pt>
    <dgm:pt modelId="{8417A888-E333-4C85-88FB-A861E1034465}" type="parTrans" cxnId="{D5162489-4C74-4A95-9664-225C2281B755}">
      <dgm:prSet/>
      <dgm:spPr/>
      <dgm:t>
        <a:bodyPr/>
        <a:lstStyle/>
        <a:p>
          <a:endParaRPr lang="en-US"/>
        </a:p>
      </dgm:t>
    </dgm:pt>
    <dgm:pt modelId="{3857B4F5-FAF9-4E94-AEA9-C7739786E62E}" type="sibTrans" cxnId="{D5162489-4C74-4A95-9664-225C2281B755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F718F1CA-5DF1-4208-90DB-476E8CD1125A}">
      <dgm:prSet phldrT="[Text]" custT="1"/>
      <dgm:spPr/>
      <dgm:t>
        <a:bodyPr/>
        <a:lstStyle/>
        <a:p>
          <a:r>
            <a: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대한제국</a:t>
          </a:r>
          <a:endParaRPr lang="en-US" altLang="ko-K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altLang="ko-KR" sz="2600" dirty="0"/>
            <a:t>Great Korean Empire</a:t>
          </a:r>
        </a:p>
        <a:p>
          <a:r>
            <a:rPr lang="en-US" sz="2600" dirty="0"/>
            <a:t>1897-1910</a:t>
          </a:r>
        </a:p>
      </dgm:t>
    </dgm:pt>
    <dgm:pt modelId="{51339B5D-A18E-4626-8828-A416B81C0930}" type="parTrans" cxnId="{AC48D408-E39E-405C-BCEF-2F69FEA725D1}">
      <dgm:prSet/>
      <dgm:spPr/>
      <dgm:t>
        <a:bodyPr/>
        <a:lstStyle/>
        <a:p>
          <a:endParaRPr lang="en-US"/>
        </a:p>
      </dgm:t>
    </dgm:pt>
    <dgm:pt modelId="{08CE4D39-E7AD-40AB-8977-1108D43575AE}" type="sibTrans" cxnId="{AC48D408-E39E-405C-BCEF-2F69FEA725D1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21FA287-6158-41FC-8CF8-A6A8474E9207}">
      <dgm:prSet phldrT="[Text]" custT="1"/>
      <dgm:spPr/>
      <dgm:t>
        <a:bodyPr/>
        <a:lstStyle/>
        <a:p>
          <a:r>
            <a: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한국 강제 병합</a:t>
          </a:r>
          <a:endParaRPr lang="en-US" altLang="ko-K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  <a:p>
          <a:r>
            <a:rPr lang="en-US" sz="2600" b="0" i="0" dirty="0">
              <a:latin typeface="+mn-lt"/>
              <a:ea typeface="+mj-ea"/>
            </a:rPr>
            <a:t>Japan–Korea Annexation Period</a:t>
          </a:r>
          <a:endParaRPr lang="en-US" altLang="ko-KR" sz="2600" b="0" dirty="0">
            <a:latin typeface="+mn-lt"/>
            <a:ea typeface="+mj-ea"/>
          </a:endParaRPr>
        </a:p>
        <a:p>
          <a:r>
            <a:rPr lang="en-US" sz="2600" b="0" dirty="0">
              <a:latin typeface="+mn-lt"/>
              <a:ea typeface="+mj-ea"/>
            </a:rPr>
            <a:t>1910-1945</a:t>
          </a:r>
        </a:p>
      </dgm:t>
    </dgm:pt>
    <dgm:pt modelId="{9A952297-820C-4032-BE8B-AB8FF079E4E7}" type="parTrans" cxnId="{333F96B9-C398-46E3-8613-CEE16E3C63AD}">
      <dgm:prSet/>
      <dgm:spPr/>
      <dgm:t>
        <a:bodyPr/>
        <a:lstStyle/>
        <a:p>
          <a:endParaRPr lang="en-US"/>
        </a:p>
      </dgm:t>
    </dgm:pt>
    <dgm:pt modelId="{84C9EB5C-C5FC-4B54-8948-85DF9F76C194}" type="sibTrans" cxnId="{333F96B9-C398-46E3-8613-CEE16E3C63AD}">
      <dgm:prSet/>
      <dgm:spPr/>
      <dgm:t>
        <a:bodyPr/>
        <a:lstStyle/>
        <a:p>
          <a:endParaRPr lang="en-US"/>
        </a:p>
      </dgm:t>
    </dgm:pt>
    <dgm:pt modelId="{0771EB6C-18AA-4808-99D8-6ACDA01D6146}" type="pres">
      <dgm:prSet presAssocID="{507CE665-AB46-40DA-BE1F-23E621117A3B}" presName="Name0" presStyleCnt="0">
        <dgm:presLayoutVars>
          <dgm:dir/>
          <dgm:resizeHandles val="exact"/>
        </dgm:presLayoutVars>
      </dgm:prSet>
      <dgm:spPr/>
    </dgm:pt>
    <dgm:pt modelId="{2CEEFBCA-C5C7-4FA7-B35C-13F103DC16C2}" type="pres">
      <dgm:prSet presAssocID="{27119DE0-ED27-4C76-B6B4-206D4339C714}" presName="node" presStyleLbl="node1" presStyleIdx="0" presStyleCnt="3" custScaleY="155921">
        <dgm:presLayoutVars>
          <dgm:bulletEnabled val="1"/>
        </dgm:presLayoutVars>
      </dgm:prSet>
      <dgm:spPr/>
    </dgm:pt>
    <dgm:pt modelId="{4A9B53E8-3F3C-4ABA-BBDE-ACF27AB0ECD8}" type="pres">
      <dgm:prSet presAssocID="{3857B4F5-FAF9-4E94-AEA9-C7739786E62E}" presName="sibTrans" presStyleLbl="sibTrans2D1" presStyleIdx="0" presStyleCnt="2"/>
      <dgm:spPr/>
    </dgm:pt>
    <dgm:pt modelId="{281183D3-1EDA-43B9-8685-63D0E83608F6}" type="pres">
      <dgm:prSet presAssocID="{3857B4F5-FAF9-4E94-AEA9-C7739786E62E}" presName="connectorText" presStyleLbl="sibTrans2D1" presStyleIdx="0" presStyleCnt="2"/>
      <dgm:spPr/>
    </dgm:pt>
    <dgm:pt modelId="{AF77A846-71FD-481B-BFD1-CF6A2F504610}" type="pres">
      <dgm:prSet presAssocID="{F718F1CA-5DF1-4208-90DB-476E8CD1125A}" presName="node" presStyleLbl="node1" presStyleIdx="1" presStyleCnt="3" custScaleY="155921">
        <dgm:presLayoutVars>
          <dgm:bulletEnabled val="1"/>
        </dgm:presLayoutVars>
      </dgm:prSet>
      <dgm:spPr/>
    </dgm:pt>
    <dgm:pt modelId="{B2ABE42C-0D4B-43D4-8A4E-AFA656F4A2A3}" type="pres">
      <dgm:prSet presAssocID="{08CE4D39-E7AD-40AB-8977-1108D43575AE}" presName="sibTrans" presStyleLbl="sibTrans2D1" presStyleIdx="1" presStyleCnt="2"/>
      <dgm:spPr/>
    </dgm:pt>
    <dgm:pt modelId="{1301C2ED-6948-4FEB-87FC-C2636EF27A08}" type="pres">
      <dgm:prSet presAssocID="{08CE4D39-E7AD-40AB-8977-1108D43575AE}" presName="connectorText" presStyleLbl="sibTrans2D1" presStyleIdx="1" presStyleCnt="2"/>
      <dgm:spPr/>
    </dgm:pt>
    <dgm:pt modelId="{D538B9A7-4FBB-4DBC-B998-252BDD25EC67}" type="pres">
      <dgm:prSet presAssocID="{421FA287-6158-41FC-8CF8-A6A8474E9207}" presName="node" presStyleLbl="node1" presStyleIdx="2" presStyleCnt="3" custScaleY="155921">
        <dgm:presLayoutVars>
          <dgm:bulletEnabled val="1"/>
        </dgm:presLayoutVars>
      </dgm:prSet>
      <dgm:spPr/>
    </dgm:pt>
  </dgm:ptLst>
  <dgm:cxnLst>
    <dgm:cxn modelId="{AC48D408-E39E-405C-BCEF-2F69FEA725D1}" srcId="{507CE665-AB46-40DA-BE1F-23E621117A3B}" destId="{F718F1CA-5DF1-4208-90DB-476E8CD1125A}" srcOrd="1" destOrd="0" parTransId="{51339B5D-A18E-4626-8828-A416B81C0930}" sibTransId="{08CE4D39-E7AD-40AB-8977-1108D43575AE}"/>
    <dgm:cxn modelId="{205C2B6E-3F8B-47F2-B80C-781577E76A83}" type="presOf" srcId="{421FA287-6158-41FC-8CF8-A6A8474E9207}" destId="{D538B9A7-4FBB-4DBC-B998-252BDD25EC67}" srcOrd="0" destOrd="0" presId="urn:microsoft.com/office/officeart/2005/8/layout/process1"/>
    <dgm:cxn modelId="{A0959754-3ECE-4FE1-9A98-F6B422E9B3C5}" type="presOf" srcId="{3857B4F5-FAF9-4E94-AEA9-C7739786E62E}" destId="{281183D3-1EDA-43B9-8685-63D0E83608F6}" srcOrd="1" destOrd="0" presId="urn:microsoft.com/office/officeart/2005/8/layout/process1"/>
    <dgm:cxn modelId="{A5CF6955-5195-4698-BDEB-8B7C27403007}" type="presOf" srcId="{27119DE0-ED27-4C76-B6B4-206D4339C714}" destId="{2CEEFBCA-C5C7-4FA7-B35C-13F103DC16C2}" srcOrd="0" destOrd="0" presId="urn:microsoft.com/office/officeart/2005/8/layout/process1"/>
    <dgm:cxn modelId="{D5162489-4C74-4A95-9664-225C2281B755}" srcId="{507CE665-AB46-40DA-BE1F-23E621117A3B}" destId="{27119DE0-ED27-4C76-B6B4-206D4339C714}" srcOrd="0" destOrd="0" parTransId="{8417A888-E333-4C85-88FB-A861E1034465}" sibTransId="{3857B4F5-FAF9-4E94-AEA9-C7739786E62E}"/>
    <dgm:cxn modelId="{B42A308A-E013-4B9A-995B-44E668689E97}" type="presOf" srcId="{08CE4D39-E7AD-40AB-8977-1108D43575AE}" destId="{1301C2ED-6948-4FEB-87FC-C2636EF27A08}" srcOrd="1" destOrd="0" presId="urn:microsoft.com/office/officeart/2005/8/layout/process1"/>
    <dgm:cxn modelId="{47F373B8-E165-4A60-B7AB-4A901C75572F}" type="presOf" srcId="{507CE665-AB46-40DA-BE1F-23E621117A3B}" destId="{0771EB6C-18AA-4808-99D8-6ACDA01D6146}" srcOrd="0" destOrd="0" presId="urn:microsoft.com/office/officeart/2005/8/layout/process1"/>
    <dgm:cxn modelId="{333F96B9-C398-46E3-8613-CEE16E3C63AD}" srcId="{507CE665-AB46-40DA-BE1F-23E621117A3B}" destId="{421FA287-6158-41FC-8CF8-A6A8474E9207}" srcOrd="2" destOrd="0" parTransId="{9A952297-820C-4032-BE8B-AB8FF079E4E7}" sibTransId="{84C9EB5C-C5FC-4B54-8948-85DF9F76C194}"/>
    <dgm:cxn modelId="{974EC8D2-B9D0-4453-AEC2-BE9557637297}" type="presOf" srcId="{08CE4D39-E7AD-40AB-8977-1108D43575AE}" destId="{B2ABE42C-0D4B-43D4-8A4E-AFA656F4A2A3}" srcOrd="0" destOrd="0" presId="urn:microsoft.com/office/officeart/2005/8/layout/process1"/>
    <dgm:cxn modelId="{515424EE-53A9-40B0-A708-0E6AFE9C52B0}" type="presOf" srcId="{F718F1CA-5DF1-4208-90DB-476E8CD1125A}" destId="{AF77A846-71FD-481B-BFD1-CF6A2F504610}" srcOrd="0" destOrd="0" presId="urn:microsoft.com/office/officeart/2005/8/layout/process1"/>
    <dgm:cxn modelId="{C62731F9-0B25-40EC-8E15-CC0925A5AB6A}" type="presOf" srcId="{3857B4F5-FAF9-4E94-AEA9-C7739786E62E}" destId="{4A9B53E8-3F3C-4ABA-BBDE-ACF27AB0ECD8}" srcOrd="0" destOrd="0" presId="urn:microsoft.com/office/officeart/2005/8/layout/process1"/>
    <dgm:cxn modelId="{CB12EE14-2956-4C79-BD05-5003D8ADE878}" type="presParOf" srcId="{0771EB6C-18AA-4808-99D8-6ACDA01D6146}" destId="{2CEEFBCA-C5C7-4FA7-B35C-13F103DC16C2}" srcOrd="0" destOrd="0" presId="urn:microsoft.com/office/officeart/2005/8/layout/process1"/>
    <dgm:cxn modelId="{31CCD07B-8CD5-4C74-BBBC-C02A9048BF06}" type="presParOf" srcId="{0771EB6C-18AA-4808-99D8-6ACDA01D6146}" destId="{4A9B53E8-3F3C-4ABA-BBDE-ACF27AB0ECD8}" srcOrd="1" destOrd="0" presId="urn:microsoft.com/office/officeart/2005/8/layout/process1"/>
    <dgm:cxn modelId="{2D0CD284-4DB5-4D9B-A5E9-43206AD35BE9}" type="presParOf" srcId="{4A9B53E8-3F3C-4ABA-BBDE-ACF27AB0ECD8}" destId="{281183D3-1EDA-43B9-8685-63D0E83608F6}" srcOrd="0" destOrd="0" presId="urn:microsoft.com/office/officeart/2005/8/layout/process1"/>
    <dgm:cxn modelId="{5BEF6350-12BD-4314-8420-4EA85439F606}" type="presParOf" srcId="{0771EB6C-18AA-4808-99D8-6ACDA01D6146}" destId="{AF77A846-71FD-481B-BFD1-CF6A2F504610}" srcOrd="2" destOrd="0" presId="urn:microsoft.com/office/officeart/2005/8/layout/process1"/>
    <dgm:cxn modelId="{67282152-7ECD-4E5A-998E-71F54F4FDE2F}" type="presParOf" srcId="{0771EB6C-18AA-4808-99D8-6ACDA01D6146}" destId="{B2ABE42C-0D4B-43D4-8A4E-AFA656F4A2A3}" srcOrd="3" destOrd="0" presId="urn:microsoft.com/office/officeart/2005/8/layout/process1"/>
    <dgm:cxn modelId="{E60E4BE1-1381-4A7F-9D14-8501604364F6}" type="presParOf" srcId="{B2ABE42C-0D4B-43D4-8A4E-AFA656F4A2A3}" destId="{1301C2ED-6948-4FEB-87FC-C2636EF27A08}" srcOrd="0" destOrd="0" presId="urn:microsoft.com/office/officeart/2005/8/layout/process1"/>
    <dgm:cxn modelId="{635D762F-B1AE-478E-94F4-12FE8CADF00C}" type="presParOf" srcId="{0771EB6C-18AA-4808-99D8-6ACDA01D6146}" destId="{D538B9A7-4FBB-4DBC-B998-252BDD25EC6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0187CD-5560-410B-813A-5DA7332C3257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6461D5-C6C9-4ACE-AAA2-A5806F51FE14}">
      <dgm:prSet phldrT="[Text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ko-KR" altLang="en-US" sz="8000" dirty="0"/>
            <a:t>쇄국</a:t>
          </a:r>
          <a:endParaRPr lang="en-US" altLang="ko-KR" sz="8000" dirty="0"/>
        </a:p>
      </dgm:t>
    </dgm:pt>
    <dgm:pt modelId="{2D45CDD5-EBAB-42E7-954A-C41E59F006B9}" type="parTrans" cxnId="{AFED11BF-3320-4F25-BB9D-EC542F285814}">
      <dgm:prSet/>
      <dgm:spPr/>
      <dgm:t>
        <a:bodyPr/>
        <a:lstStyle/>
        <a:p>
          <a:endParaRPr lang="en-US"/>
        </a:p>
      </dgm:t>
    </dgm:pt>
    <dgm:pt modelId="{AB9B0470-5291-4A3B-BAD5-6EA117EFBA0C}" type="sibTrans" cxnId="{AFED11BF-3320-4F25-BB9D-EC542F285814}">
      <dgm:prSet/>
      <dgm:spPr/>
      <dgm:t>
        <a:bodyPr/>
        <a:lstStyle/>
        <a:p>
          <a:endParaRPr lang="en-US"/>
        </a:p>
      </dgm:t>
    </dgm:pt>
    <dgm:pt modelId="{8162849C-E3C8-4144-BAE4-B15B18B9BAC1}">
      <dgm:prSet phldrT="[Text]"/>
      <dgm:spPr>
        <a:solidFill>
          <a:srgbClr val="0000FF"/>
        </a:solidFill>
        <a:ln>
          <a:noFill/>
        </a:ln>
      </dgm:spPr>
      <dgm:t>
        <a:bodyPr/>
        <a:lstStyle/>
        <a:p>
          <a:r>
            <a:rPr lang="ko-KR" altLang="en-US" dirty="0"/>
            <a:t>개방</a:t>
          </a:r>
          <a:endParaRPr lang="en-US" dirty="0"/>
        </a:p>
      </dgm:t>
    </dgm:pt>
    <dgm:pt modelId="{94CB8527-B89B-440C-99EE-3B370ECB45D0}" type="parTrans" cxnId="{FE09412A-B824-4641-AA99-6EBE8C35E005}">
      <dgm:prSet/>
      <dgm:spPr/>
      <dgm:t>
        <a:bodyPr/>
        <a:lstStyle/>
        <a:p>
          <a:endParaRPr lang="en-US"/>
        </a:p>
      </dgm:t>
    </dgm:pt>
    <dgm:pt modelId="{043D81EC-DAD7-4179-9B4A-99558F276F27}" type="sibTrans" cxnId="{FE09412A-B824-4641-AA99-6EBE8C35E005}">
      <dgm:prSet/>
      <dgm:spPr/>
      <dgm:t>
        <a:bodyPr/>
        <a:lstStyle/>
        <a:p>
          <a:endParaRPr lang="en-US"/>
        </a:p>
      </dgm:t>
    </dgm:pt>
    <dgm:pt modelId="{16F18DD3-9AE3-48EB-A1AC-F8FF2F5A25A2}" type="pres">
      <dgm:prSet presAssocID="{510187CD-5560-410B-813A-5DA7332C3257}" presName="diagram" presStyleCnt="0">
        <dgm:presLayoutVars>
          <dgm:dir/>
          <dgm:resizeHandles val="exact"/>
        </dgm:presLayoutVars>
      </dgm:prSet>
      <dgm:spPr/>
    </dgm:pt>
    <dgm:pt modelId="{0B6E8149-102A-4709-857E-E44935CE4527}" type="pres">
      <dgm:prSet presAssocID="{6C6461D5-C6C9-4ACE-AAA2-A5806F51FE14}" presName="arrow" presStyleLbl="node1" presStyleIdx="0" presStyleCnt="2" custScaleX="104516" custScaleY="100111" custRadScaleRad="62885" custRadScaleInc="-239">
        <dgm:presLayoutVars>
          <dgm:bulletEnabled val="1"/>
        </dgm:presLayoutVars>
      </dgm:prSet>
      <dgm:spPr/>
    </dgm:pt>
    <dgm:pt modelId="{9DE42474-53F3-486F-974F-7872CBCAC839}" type="pres">
      <dgm:prSet presAssocID="{8162849C-E3C8-4144-BAE4-B15B18B9BAC1}" presName="arrow" presStyleLbl="node1" presStyleIdx="1" presStyleCnt="2" custScaleX="69677" custScaleY="69677" custRadScaleRad="100375" custRadScaleInc="119">
        <dgm:presLayoutVars>
          <dgm:bulletEnabled val="1"/>
        </dgm:presLayoutVars>
      </dgm:prSet>
      <dgm:spPr/>
    </dgm:pt>
  </dgm:ptLst>
  <dgm:cxnLst>
    <dgm:cxn modelId="{FE09412A-B824-4641-AA99-6EBE8C35E005}" srcId="{510187CD-5560-410B-813A-5DA7332C3257}" destId="{8162849C-E3C8-4144-BAE4-B15B18B9BAC1}" srcOrd="1" destOrd="0" parTransId="{94CB8527-B89B-440C-99EE-3B370ECB45D0}" sibTransId="{043D81EC-DAD7-4179-9B4A-99558F276F27}"/>
    <dgm:cxn modelId="{2C8C9549-68A9-4F9F-84FC-F005F745C099}" type="presOf" srcId="{8162849C-E3C8-4144-BAE4-B15B18B9BAC1}" destId="{9DE42474-53F3-486F-974F-7872CBCAC839}" srcOrd="0" destOrd="0" presId="urn:microsoft.com/office/officeart/2005/8/layout/arrow5"/>
    <dgm:cxn modelId="{0246E5A5-693E-4999-BA94-C212721B6C67}" type="presOf" srcId="{510187CD-5560-410B-813A-5DA7332C3257}" destId="{16F18DD3-9AE3-48EB-A1AC-F8FF2F5A25A2}" srcOrd="0" destOrd="0" presId="urn:microsoft.com/office/officeart/2005/8/layout/arrow5"/>
    <dgm:cxn modelId="{AFED11BF-3320-4F25-BB9D-EC542F285814}" srcId="{510187CD-5560-410B-813A-5DA7332C3257}" destId="{6C6461D5-C6C9-4ACE-AAA2-A5806F51FE14}" srcOrd="0" destOrd="0" parTransId="{2D45CDD5-EBAB-42E7-954A-C41E59F006B9}" sibTransId="{AB9B0470-5291-4A3B-BAD5-6EA117EFBA0C}"/>
    <dgm:cxn modelId="{257C61DC-EB0B-4C19-92F6-38AC209025F8}" type="presOf" srcId="{6C6461D5-C6C9-4ACE-AAA2-A5806F51FE14}" destId="{0B6E8149-102A-4709-857E-E44935CE4527}" srcOrd="0" destOrd="0" presId="urn:microsoft.com/office/officeart/2005/8/layout/arrow5"/>
    <dgm:cxn modelId="{6B20DF68-B479-4B01-90BD-4E40757776B7}" type="presParOf" srcId="{16F18DD3-9AE3-48EB-A1AC-F8FF2F5A25A2}" destId="{0B6E8149-102A-4709-857E-E44935CE4527}" srcOrd="0" destOrd="0" presId="urn:microsoft.com/office/officeart/2005/8/layout/arrow5"/>
    <dgm:cxn modelId="{62FD8AA4-50C3-414F-B22A-95F9B2362311}" type="presParOf" srcId="{16F18DD3-9AE3-48EB-A1AC-F8FF2F5A25A2}" destId="{9DE42474-53F3-486F-974F-7872CBCAC83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EFBCA-C5C7-4FA7-B35C-13F103DC16C2}">
      <dsp:nvSpPr>
        <dsp:cNvPr id="0" name=""/>
        <dsp:cNvSpPr/>
      </dsp:nvSpPr>
      <dsp:spPr>
        <a:xfrm>
          <a:off x="14367" y="0"/>
          <a:ext cx="2759701" cy="3657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조선 말기</a:t>
          </a:r>
          <a:endParaRPr lang="en-US" altLang="ko-K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600" kern="1200" dirty="0"/>
            <a:t>Late Joseon Period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1871-1897</a:t>
          </a:r>
        </a:p>
      </dsp:txBody>
      <dsp:txXfrm>
        <a:off x="95196" y="80829"/>
        <a:ext cx="2598043" cy="3495942"/>
      </dsp:txXfrm>
    </dsp:sp>
    <dsp:sp modelId="{4A9B53E8-3F3C-4ABA-BBDE-ACF27AB0ECD8}">
      <dsp:nvSpPr>
        <dsp:cNvPr id="0" name=""/>
        <dsp:cNvSpPr/>
      </dsp:nvSpPr>
      <dsp:spPr>
        <a:xfrm>
          <a:off x="3050039" y="1486597"/>
          <a:ext cx="585056" cy="68440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050039" y="1623478"/>
        <a:ext cx="409539" cy="410643"/>
      </dsp:txXfrm>
    </dsp:sp>
    <dsp:sp modelId="{AF77A846-71FD-481B-BFD1-CF6A2F504610}">
      <dsp:nvSpPr>
        <dsp:cNvPr id="0" name=""/>
        <dsp:cNvSpPr/>
      </dsp:nvSpPr>
      <dsp:spPr>
        <a:xfrm>
          <a:off x="3877949" y="0"/>
          <a:ext cx="2759701" cy="3657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대한제국</a:t>
          </a:r>
          <a:endParaRPr lang="en-US" altLang="ko-K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600" kern="1200" dirty="0"/>
            <a:t>Great Korean Empire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1897-1910</a:t>
          </a:r>
        </a:p>
      </dsp:txBody>
      <dsp:txXfrm>
        <a:off x="3958778" y="80829"/>
        <a:ext cx="2598043" cy="3495942"/>
      </dsp:txXfrm>
    </dsp:sp>
    <dsp:sp modelId="{B2ABE42C-0D4B-43D4-8A4E-AFA656F4A2A3}">
      <dsp:nvSpPr>
        <dsp:cNvPr id="0" name=""/>
        <dsp:cNvSpPr/>
      </dsp:nvSpPr>
      <dsp:spPr>
        <a:xfrm>
          <a:off x="6913620" y="1486597"/>
          <a:ext cx="585056" cy="68440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913620" y="1623478"/>
        <a:ext cx="409539" cy="410643"/>
      </dsp:txXfrm>
    </dsp:sp>
    <dsp:sp modelId="{D538B9A7-4FBB-4DBC-B998-252BDD25EC67}">
      <dsp:nvSpPr>
        <dsp:cNvPr id="0" name=""/>
        <dsp:cNvSpPr/>
      </dsp:nvSpPr>
      <dsp:spPr>
        <a:xfrm>
          <a:off x="7741531" y="0"/>
          <a:ext cx="2759701" cy="3657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한국 강제 병합</a:t>
          </a:r>
          <a:endParaRPr lang="en-US" altLang="ko-K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>
              <a:latin typeface="+mn-lt"/>
              <a:ea typeface="+mj-ea"/>
            </a:rPr>
            <a:t>Japan–Korea Annexation Period</a:t>
          </a:r>
          <a:endParaRPr lang="en-US" altLang="ko-KR" sz="2600" b="0" kern="1200" dirty="0">
            <a:latin typeface="+mn-lt"/>
            <a:ea typeface="+mj-ea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latin typeface="+mn-lt"/>
              <a:ea typeface="+mj-ea"/>
            </a:rPr>
            <a:t>1910-1945</a:t>
          </a:r>
        </a:p>
      </dsp:txBody>
      <dsp:txXfrm>
        <a:off x="7822360" y="80829"/>
        <a:ext cx="2598043" cy="3495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E8149-102A-4709-857E-E44935CE4527}">
      <dsp:nvSpPr>
        <dsp:cNvPr id="0" name=""/>
        <dsp:cNvSpPr/>
      </dsp:nvSpPr>
      <dsp:spPr>
        <a:xfrm rot="16200000">
          <a:off x="1181115" y="195101"/>
          <a:ext cx="4742941" cy="4543042"/>
        </a:xfrm>
        <a:prstGeom prst="downArrow">
          <a:avLst>
            <a:gd name="adj1" fmla="val 50000"/>
            <a:gd name="adj2" fmla="val 35000"/>
          </a:avLst>
        </a:prstGeom>
        <a:solidFill>
          <a:srgbClr val="FF0000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0" tIns="568960" rIns="568960" bIns="56896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8000" kern="1200" dirty="0"/>
            <a:t>쇄국</a:t>
          </a:r>
          <a:endParaRPr lang="en-US" altLang="ko-KR" sz="8000" kern="1200" dirty="0"/>
        </a:p>
      </dsp:txBody>
      <dsp:txXfrm rot="5400000">
        <a:off x="1281065" y="1280886"/>
        <a:ext cx="3748010" cy="2371471"/>
      </dsp:txXfrm>
    </dsp:sp>
    <dsp:sp modelId="{9DE42474-53F3-486F-974F-7872CBCAC839}">
      <dsp:nvSpPr>
        <dsp:cNvPr id="0" name=""/>
        <dsp:cNvSpPr/>
      </dsp:nvSpPr>
      <dsp:spPr>
        <a:xfrm rot="5400000">
          <a:off x="5875165" y="883332"/>
          <a:ext cx="3161945" cy="3161945"/>
        </a:xfrm>
        <a:prstGeom prst="downArrow">
          <a:avLst>
            <a:gd name="adj1" fmla="val 50000"/>
            <a:gd name="adj2" fmla="val 35000"/>
          </a:avLst>
        </a:prstGeom>
        <a:solidFill>
          <a:srgbClr val="0000FF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4500" kern="1200" dirty="0"/>
            <a:t>개방</a:t>
          </a:r>
          <a:endParaRPr lang="en-US" sz="4500" kern="1200" dirty="0"/>
        </a:p>
      </dsp:txBody>
      <dsp:txXfrm rot="-5400000">
        <a:off x="6428505" y="1673818"/>
        <a:ext cx="2608605" cy="1580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70D5A-5BE8-4681-9CC0-FA1801F146D0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-1" y="8685213"/>
            <a:ext cx="388461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229CB-6D4D-4633-88B9-A6209DA9D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3249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5F25E-B680-4E93-8DC6-BBC20D8EB42B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E9396-AEF3-40EB-A832-629957CC3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6503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E9396-AEF3-40EB-A832-629957CC3BA7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일본은 메이지 유신 때 서양의 문물을 받아들여 개방을 했기 때문에 서양과 같은 부류로 보았다</a:t>
            </a:r>
            <a:r>
              <a:rPr lang="en-US" altLang="ko-KR" dirty="0"/>
              <a:t>. </a:t>
            </a:r>
            <a:r>
              <a:rPr lang="ko-KR" altLang="en-US" dirty="0"/>
              <a:t>그래서 일본과의 교역에도 제한을 두었다</a:t>
            </a:r>
            <a:r>
              <a:rPr lang="en-US" altLang="ko-KR" dirty="0"/>
              <a:t>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9396-AEF3-40EB-A832-629957CC3B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18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일본은 운양호 </a:t>
            </a:r>
            <a:r>
              <a:rPr lang="en-US" altLang="ko-KR" dirty="0"/>
              <a:t>(</a:t>
            </a:r>
            <a:r>
              <a:rPr lang="ko-KR" altLang="en-US" dirty="0"/>
              <a:t>일본발음</a:t>
            </a:r>
            <a:r>
              <a:rPr lang="en-US" altLang="ko-KR" dirty="0"/>
              <a:t>: </a:t>
            </a:r>
            <a:r>
              <a:rPr lang="ko-KR" altLang="en-US" dirty="0"/>
              <a:t>운요호</a:t>
            </a:r>
            <a:r>
              <a:rPr lang="en-US" altLang="ko-KR" dirty="0"/>
              <a:t>)</a:t>
            </a:r>
            <a:r>
              <a:rPr lang="ko-KR" altLang="en-US" dirty="0"/>
              <a:t> 사건으로 강화도 조약 체결을 강요한다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/>
              <a:t>부산</a:t>
            </a:r>
            <a:r>
              <a:rPr lang="en-US" altLang="ko-KR" dirty="0"/>
              <a:t>, </a:t>
            </a:r>
            <a:r>
              <a:rPr lang="ko-KR" altLang="en-US" dirty="0"/>
              <a:t>인천</a:t>
            </a:r>
            <a:r>
              <a:rPr lang="en-US" altLang="ko-KR" dirty="0"/>
              <a:t>, </a:t>
            </a:r>
            <a:r>
              <a:rPr lang="ko-KR" altLang="en-US" dirty="0"/>
              <a:t>원산의 항구를 개방하고 그곳에서 일본과 무역을 할 수 있게 한다</a:t>
            </a:r>
            <a:r>
              <a:rPr lang="en-US" altLang="ko-KR" dirty="0"/>
              <a:t>. </a:t>
            </a:r>
          </a:p>
          <a:p>
            <a:pPr marL="228600" indent="-228600">
              <a:buAutoNum type="arabicPeriod"/>
            </a:pPr>
            <a:r>
              <a:rPr lang="ko-KR" altLang="en-US" dirty="0"/>
              <a:t>일본사람이 조선에서 죄를 지으면 조선의 법이 아니라 일본의 법에 따라서 처벌한다</a:t>
            </a:r>
            <a:endParaRPr lang="en-US" altLang="ko-KR" dirty="0"/>
          </a:p>
          <a:p>
            <a:pPr marL="228600" indent="-228600">
              <a:buAutoNum type="arabicPeriod"/>
            </a:pPr>
            <a:r>
              <a:rPr lang="ko-KR" altLang="en-US" dirty="0"/>
              <a:t>일본 배가 자유롭게 조선의 앞 바다를 다니면서 측량할 수 있게 한다</a:t>
            </a:r>
            <a:r>
              <a:rPr lang="en-US" altLang="ko-KR" dirty="0"/>
              <a:t>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9396-AEF3-40EB-A832-629957CC3B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10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9396-AEF3-40EB-A832-629957CC3B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26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청일전쟁과 러일전쟁 만화를 통해 두 나라가 조선의 땅에서 전쟁을 하였고 전쟁의 결과에 따라 승자가 조선에 대한 권리를 갖게 되었다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9396-AEF3-40EB-A832-629957CC3B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1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9396-AEF3-40EB-A832-629957CC3B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26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출처</a:t>
            </a:r>
            <a:r>
              <a:rPr lang="en-US" altLang="ko-KR" dirty="0"/>
              <a:t>: </a:t>
            </a:r>
            <a:r>
              <a:rPr lang="ko-KR" altLang="en-US" dirty="0"/>
              <a:t>참쌤스쿨</a:t>
            </a:r>
            <a:endParaRPr lang="en-US" altLang="ko-KR" dirty="0"/>
          </a:p>
          <a:p>
            <a:r>
              <a:rPr lang="ko-KR" altLang="en-US" dirty="0"/>
              <a:t>러일전쟁과 을사조약 이후의 상황을 보여주고 있다</a:t>
            </a:r>
            <a:r>
              <a:rPr lang="en-US" altLang="ko-KR" dirty="0"/>
              <a:t>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9396-AEF3-40EB-A832-629957CC3B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24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전국에서 의병이 일어나 일본으로부터 조선의 자주권을 회복하려 하였다</a:t>
            </a:r>
            <a:r>
              <a:rPr lang="en-US" altLang="ko-KR" dirty="0"/>
              <a:t>. </a:t>
            </a:r>
            <a:r>
              <a:rPr lang="ko-KR" altLang="en-US" dirty="0"/>
              <a:t>하지만 정식 군대가 아니었던 만큼 열악한 무기와 </a:t>
            </a:r>
            <a:r>
              <a:rPr lang="ko-KR" altLang="en-US" baseline="0" dirty="0"/>
              <a:t>군사 훈련으로 큰 효과를 보지는 못했다</a:t>
            </a:r>
            <a:r>
              <a:rPr lang="en-US" altLang="ko-KR" baseline="0" dirty="0"/>
              <a:t>. </a:t>
            </a:r>
          </a:p>
          <a:p>
            <a:r>
              <a:rPr lang="ko-KR" altLang="en-US" baseline="0" dirty="0"/>
              <a:t>의병 사진을 통해서 여러 계층</a:t>
            </a:r>
            <a:r>
              <a:rPr lang="en-US" altLang="ko-KR" baseline="0" dirty="0"/>
              <a:t>, </a:t>
            </a:r>
            <a:r>
              <a:rPr lang="ko-KR" altLang="en-US" baseline="0" dirty="0"/>
              <a:t>연령의 사람들이 참여했음을 알려 준다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9396-AEF3-40EB-A832-629957CC3B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67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경술국치</a:t>
            </a:r>
            <a:r>
              <a:rPr lang="en-US" altLang="ko-KR" dirty="0"/>
              <a:t>: </a:t>
            </a:r>
            <a:r>
              <a:rPr lang="en-US" dirty="0"/>
              <a:t>1910</a:t>
            </a:r>
            <a:r>
              <a:rPr lang="ko-KR" altLang="en-US" dirty="0"/>
              <a:t>년 </a:t>
            </a:r>
            <a:r>
              <a:rPr lang="en-US" altLang="ko-KR" dirty="0"/>
              <a:t>8</a:t>
            </a:r>
            <a:r>
              <a:rPr lang="ko-KR" altLang="en-US" dirty="0"/>
              <a:t>월 </a:t>
            </a:r>
            <a:r>
              <a:rPr lang="en-US" altLang="ko-KR" dirty="0"/>
              <a:t>29</a:t>
            </a:r>
            <a:r>
              <a:rPr lang="ko-KR" altLang="en-US" dirty="0"/>
              <a:t>일 한국 역사상 처음으로 국권을 상실한 날 </a:t>
            </a:r>
            <a:endParaRPr lang="en-US" altLang="ko-KR" dirty="0"/>
          </a:p>
          <a:p>
            <a:r>
              <a:rPr lang="ko-KR" altLang="en-US" dirty="0"/>
              <a:t>경복궁 근정전</a:t>
            </a:r>
            <a:endParaRPr lang="en-US" altLang="ko-K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9396-AEF3-40EB-A832-629957CC3B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2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철거 전 경복궁을 완전히 가리고 있던 모습</a:t>
            </a:r>
          </a:p>
          <a:p>
            <a:r>
              <a:rPr lang="en-US" altLang="ko-KR" dirty="0"/>
              <a:t>1995</a:t>
            </a:r>
            <a:r>
              <a:rPr lang="ko-KR" altLang="en-US" dirty="0"/>
              <a:t>년 철거되어 현재 일부가 독립기념관에 있다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9396-AEF3-40EB-A832-629957CC3B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3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일본의 통치가 시작되면서 생긴 일들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9396-AEF3-40EB-A832-629957CC3B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국립고궁박물관 동영상</a:t>
            </a:r>
            <a:endParaRPr lang="en-US" altLang="ko-KR" dirty="0"/>
          </a:p>
          <a:p>
            <a:r>
              <a:rPr lang="ko-KR" altLang="en-US" dirty="0"/>
              <a:t>전차</a:t>
            </a:r>
            <a:r>
              <a:rPr lang="en-US" altLang="ko-KR" dirty="0"/>
              <a:t>, </a:t>
            </a:r>
            <a:r>
              <a:rPr lang="ko-KR" altLang="en-US" dirty="0"/>
              <a:t>전기</a:t>
            </a:r>
            <a:r>
              <a:rPr lang="en-US" altLang="ko-KR" dirty="0"/>
              <a:t>, </a:t>
            </a:r>
            <a:r>
              <a:rPr lang="ko-KR" altLang="en-US" dirty="0"/>
              <a:t>전등</a:t>
            </a:r>
            <a:r>
              <a:rPr lang="en-US" altLang="ko-KR" dirty="0"/>
              <a:t>, </a:t>
            </a:r>
            <a:r>
              <a:rPr lang="ko-KR" altLang="en-US" dirty="0"/>
              <a:t>우체국 등 당시 신기술이 조선에 소개되어 어떻게 사용이 되었는지 알 수 있다</a:t>
            </a:r>
            <a:r>
              <a:rPr lang="en-US" altLang="ko-KR" dirty="0"/>
              <a:t>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9396-AEF3-40EB-A832-629957CC3B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17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철거 전 경복궁을 완전히 가리고 있던 모습</a:t>
            </a:r>
          </a:p>
          <a:p>
            <a:r>
              <a:rPr lang="en-US" altLang="ko-KR" dirty="0"/>
              <a:t>1995</a:t>
            </a:r>
            <a:r>
              <a:rPr lang="ko-KR" altLang="en-US" dirty="0"/>
              <a:t>년 철거되어 현재 일부가 독립기념관에 있다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9396-AEF3-40EB-A832-629957CC3B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86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9396-AEF3-40EB-A832-629957CC3B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22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9396-AEF3-40EB-A832-629957CC3B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68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9396-AEF3-40EB-A832-629957CC3B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65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9396-AEF3-40EB-A832-629957CC3B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0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ko-KR" altLang="en-US" baseline="0" dirty="0"/>
              <a:t>상투를 튼 학생의 모습은 같음</a:t>
            </a:r>
            <a:r>
              <a:rPr lang="en-US" altLang="ko-KR" baseline="0" dirty="0"/>
              <a:t>. </a:t>
            </a:r>
            <a:r>
              <a:rPr lang="ko-KR" altLang="en-US" baseline="0" dirty="0"/>
              <a:t>하지만 근대식 수업 환경</a:t>
            </a:r>
            <a:r>
              <a:rPr lang="en-US" altLang="ko-KR" baseline="0" dirty="0"/>
              <a:t>(</a:t>
            </a:r>
            <a:r>
              <a:rPr lang="ko-KR" altLang="en-US" baseline="0" dirty="0"/>
              <a:t>책상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의자</a:t>
            </a:r>
            <a:r>
              <a:rPr lang="en-US" altLang="ko-KR" baseline="0" dirty="0"/>
              <a:t>, </a:t>
            </a:r>
            <a:r>
              <a:rPr lang="ko-KR" altLang="en-US" baseline="0" dirty="0"/>
              <a:t>교재</a:t>
            </a:r>
            <a:r>
              <a:rPr lang="en-US" altLang="ko-KR" baseline="0" dirty="0"/>
              <a:t>, </a:t>
            </a:r>
            <a:r>
              <a:rPr lang="ko-KR" altLang="en-US" baseline="0" dirty="0"/>
              <a:t>세계 지도 등</a:t>
            </a:r>
            <a:r>
              <a:rPr lang="en-US" altLang="ko-KR" baseline="0" dirty="0"/>
              <a:t>)</a:t>
            </a:r>
            <a:r>
              <a:rPr lang="ko-KR" altLang="en-US" baseline="0" dirty="0"/>
              <a:t>과 서양인 교사들의 모습을 볼 수 있음</a:t>
            </a:r>
            <a:r>
              <a:rPr lang="en-US" altLang="ko-KR" baseline="0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baseline="0" dirty="0"/>
              <a:t>가운데 사진</a:t>
            </a:r>
            <a:r>
              <a:rPr lang="en-US" altLang="ko-KR" baseline="0" dirty="0"/>
              <a:t>: </a:t>
            </a:r>
            <a:r>
              <a:rPr lang="ko-KR" altLang="en-US" baseline="0" dirty="0"/>
              <a:t>최초 근대식 관립학교</a:t>
            </a:r>
            <a:r>
              <a:rPr lang="en-US" altLang="ko-KR" baseline="0" dirty="0"/>
              <a:t>, </a:t>
            </a:r>
            <a:r>
              <a:rPr lang="ko-KR" altLang="en-US" baseline="0" dirty="0"/>
              <a:t>육영공원 수업 장면</a:t>
            </a:r>
            <a:endParaRPr lang="en-US" altLang="ko-KR" baseline="0" dirty="0"/>
          </a:p>
          <a:p>
            <a:pPr marL="228600" indent="-228600">
              <a:buAutoNum type="arabicPeriod"/>
            </a:pPr>
            <a:r>
              <a:rPr lang="ko-KR" altLang="en-US" baseline="0" dirty="0"/>
              <a:t>맨 오른쪽 사진</a:t>
            </a:r>
            <a:r>
              <a:rPr lang="en-US" altLang="ko-KR" baseline="0" dirty="0"/>
              <a:t>: </a:t>
            </a:r>
            <a:r>
              <a:rPr lang="en-US" baseline="0" dirty="0"/>
              <a:t>1918</a:t>
            </a:r>
            <a:r>
              <a:rPr lang="ko-KR" altLang="en-US" baseline="0" dirty="0"/>
              <a:t>년</a:t>
            </a:r>
            <a:r>
              <a:rPr lang="en-US" altLang="ko-KR" baseline="0" dirty="0"/>
              <a:t> 3</a:t>
            </a:r>
            <a:r>
              <a:rPr lang="ko-KR" altLang="en-US" baseline="0" dirty="0"/>
              <a:t>월 경 찍은 것으로 추정</a:t>
            </a:r>
            <a:r>
              <a:rPr lang="en-US" altLang="ko-KR" baseline="0" dirty="0"/>
              <a:t>. </a:t>
            </a:r>
            <a:r>
              <a:rPr lang="ko-KR" altLang="en-US" baseline="0" dirty="0"/>
              <a:t>이화학당 보통과 졸업사진</a:t>
            </a:r>
            <a:r>
              <a:rPr lang="en-US" altLang="ko-KR" baseline="0" dirty="0"/>
              <a:t>. </a:t>
            </a:r>
            <a:r>
              <a:rPr lang="ko-KR" altLang="en-US" baseline="0" dirty="0"/>
              <a:t>가운데 학당장 프라이 여사</a:t>
            </a:r>
            <a:r>
              <a:rPr lang="en-US" altLang="ko-KR" baseline="0" dirty="0"/>
              <a:t>. </a:t>
            </a:r>
            <a:r>
              <a:rPr lang="ko-KR" altLang="en-US" baseline="0" dirty="0"/>
              <a:t>맨 끝줄 가장 오른쪽 학생 </a:t>
            </a:r>
            <a:r>
              <a:rPr lang="en-US" altLang="ko-KR" baseline="0" dirty="0"/>
              <a:t>– </a:t>
            </a:r>
            <a:r>
              <a:rPr lang="ko-KR" altLang="en-US" baseline="0" dirty="0"/>
              <a:t>유관순 열사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9396-AEF3-40EB-A832-629957CC3B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49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고종 황제는 커피 애호가로 알려져 있다</a:t>
            </a:r>
            <a:r>
              <a:rPr lang="en-US" altLang="ko-KR" dirty="0"/>
              <a:t>.</a:t>
            </a:r>
            <a:r>
              <a:rPr lang="en-US" altLang="ko-KR" baseline="0" dirty="0"/>
              <a:t> </a:t>
            </a:r>
            <a:r>
              <a:rPr lang="ko-KR" altLang="en-US" baseline="0" dirty="0"/>
              <a:t>커피는 </a:t>
            </a:r>
            <a:r>
              <a:rPr lang="en-US" altLang="ko-KR" baseline="0" dirty="0"/>
              <a:t>19</a:t>
            </a:r>
            <a:r>
              <a:rPr lang="ko-KR" altLang="en-US" baseline="0" dirty="0"/>
              <a:t>세기 말 조선에 소개되었다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가배 또는 양탕국 </a:t>
            </a:r>
            <a:r>
              <a:rPr lang="en-US" altLang="ko-KR" baseline="0" dirty="0"/>
              <a:t>(Western Soup)</a:t>
            </a:r>
            <a:r>
              <a:rPr lang="ko-KR" altLang="en-US" baseline="0" dirty="0"/>
              <a:t>이라고 불리었다</a:t>
            </a:r>
            <a:r>
              <a:rPr lang="en-US" altLang="ko-KR" baseline="0" dirty="0"/>
              <a:t>. </a:t>
            </a:r>
          </a:p>
          <a:p>
            <a:r>
              <a:rPr lang="ko-KR" altLang="en-US" dirty="0"/>
              <a:t>그리고 선글라스를 낀 모습으로 보아 당시 서양의 물건이 많이 소개되었음을 알 수 있다</a:t>
            </a:r>
            <a:r>
              <a:rPr lang="en-US" altLang="ko-KR" dirty="0"/>
              <a:t>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9396-AEF3-40EB-A832-629957CC3B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86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서양 의복과 단발을 한 고종 황제</a:t>
            </a:r>
            <a:endParaRPr lang="en-US" altLang="ko-KR" dirty="0"/>
          </a:p>
          <a:p>
            <a:r>
              <a:rPr lang="en-US" altLang="ko-KR" dirty="0"/>
              <a:t>1895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30</a:t>
            </a:r>
            <a:r>
              <a:rPr lang="ko-KR" altLang="en-US" dirty="0"/>
              <a:t>일 단발령을 내리고 같은 날 고종 황제와 황태자는 솔선수범하여 머리를 짧게 자른다</a:t>
            </a:r>
            <a:endParaRPr lang="en-US" altLang="ko-K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9396-AEF3-40EB-A832-629957CC3B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03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남자들도 머리를 길러 상투를 하였으나 단발령 이후 짧은 머리가 되었다</a:t>
            </a:r>
            <a:r>
              <a:rPr lang="en-US" altLang="ko-KR" dirty="0"/>
              <a:t>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9396-AEF3-40EB-A832-629957CC3B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0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부모님께서 주신 신체를 훼손하지 않는 것이 효의 기본이라고 생각하였고</a:t>
            </a:r>
            <a:r>
              <a:rPr lang="en-US" altLang="ko-KR" dirty="0"/>
              <a:t>, </a:t>
            </a:r>
            <a:r>
              <a:rPr lang="ko-KR" altLang="en-US" dirty="0"/>
              <a:t>외세에 대한 반발로 서양식으로 머리를 자르는 것에 거부감을 가지고 있었다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9396-AEF3-40EB-A832-629957CC3B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16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구한말 시대는 조선 말기</a:t>
            </a:r>
            <a:r>
              <a:rPr lang="en-US" altLang="ko-KR" dirty="0"/>
              <a:t>(</a:t>
            </a:r>
            <a:r>
              <a:rPr lang="ko-KR" altLang="en-US" dirty="0"/>
              <a:t>특히 고종이 즉위한 후</a:t>
            </a:r>
            <a:r>
              <a:rPr lang="en-US" altLang="ko-KR" dirty="0"/>
              <a:t>)</a:t>
            </a:r>
            <a:r>
              <a:rPr lang="ko-KR" altLang="en-US" dirty="0"/>
              <a:t>부터</a:t>
            </a:r>
            <a:r>
              <a:rPr lang="ko-KR" altLang="en-US" baseline="0" dirty="0"/>
              <a:t> 대한제국이 일제에 강제 병합된 시기까지를 뜻한다</a:t>
            </a:r>
            <a:r>
              <a:rPr lang="en-US" altLang="ko-KR" baseline="0" dirty="0"/>
              <a:t>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9396-AEF3-40EB-A832-629957CC3B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36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쇄국은 개방을</a:t>
            </a:r>
            <a:r>
              <a:rPr lang="ko-KR" altLang="en-US" baseline="0" dirty="0"/>
              <a:t> 전혀 하지 않는 것이 아니라 선준비 후개방의 의미로 받아들이는 것이 좋다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준비가 되지 않은 상태에서 마구잡이로 서양의 문물을 받아들이고 교역을 하게 되면 나라에 나쁜 영향을 미칠 것으로 생각하였다</a:t>
            </a:r>
            <a:r>
              <a:rPr lang="en-US" altLang="ko-KR" baseline="0" dirty="0"/>
              <a:t>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ko-KR"/>
              <a:t>3.1</a:t>
            </a:r>
            <a:r>
              <a:rPr lang="ko-KR" altLang="en-US"/>
              <a:t>운동 </a:t>
            </a:r>
            <a:r>
              <a:rPr lang="en-US" altLang="ko-KR"/>
              <a:t>(</a:t>
            </a:r>
            <a:r>
              <a:rPr lang="ko-KR" altLang="en-US"/>
              <a:t>시대적 배경</a:t>
            </a:r>
            <a:r>
              <a:rPr lang="en-US" altLang="ko-KR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 개발 위원회 </a:t>
            </a:r>
            <a:r>
              <a:rPr lang="en-US" altLang="ko-KR"/>
              <a:t>3</a:t>
            </a:r>
            <a:r>
              <a:rPr lang="ko-KR" altLang="en-US"/>
              <a:t>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9396-AEF3-40EB-A832-629957CC3B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7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E635-BFC4-4413-990C-7CD475703029}" type="datetime1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13A7-6924-4F2D-9A7C-D4C9CB5062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8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4887-F401-4660-9911-01BF0370E2B2}" type="datetime1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13A7-6924-4F2D-9A7C-D4C9CB5062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728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4887-F401-4660-9911-01BF0370E2B2}" type="datetime1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13A7-6924-4F2D-9A7C-D4C9CB5062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894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4887-F401-4660-9911-01BF0370E2B2}" type="datetime1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13A7-6924-4F2D-9A7C-D4C9CB506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4487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4887-F401-4660-9911-01BF0370E2B2}" type="datetime1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13A7-6924-4F2D-9A7C-D4C9CB5062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495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4887-F401-4660-9911-01BF0370E2B2}" type="datetime1">
              <a:rPr lang="en-US" smtClean="0"/>
              <a:t>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13A7-6924-4F2D-9A7C-D4C9CB5062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405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4887-F401-4660-9911-01BF0370E2B2}" type="datetime1">
              <a:rPr lang="en-US" smtClean="0"/>
              <a:t>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13A7-6924-4F2D-9A7C-D4C9CB5062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2174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74B6-88A1-4319-B813-295B5E564AE1}" type="datetime1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13A7-6924-4F2D-9A7C-D4C9CB50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39A9-8232-45EC-8385-268D3568BC8F}" type="datetime1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13A7-6924-4F2D-9A7C-D4C9CB50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9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0737"/>
            <a:ext cx="11887200" cy="970450"/>
          </a:xfrm>
        </p:spPr>
        <p:txBody>
          <a:bodyPr>
            <a:normAutofit/>
          </a:bodyPr>
          <a:lstStyle>
            <a:lvl1pPr>
              <a:defRPr sz="5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B317-642A-444F-9792-D6C3C316C9B4}" type="datetime1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13A7-6924-4F2D-9A7C-D4C9CB5062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0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985A-8562-45E7-9BD6-B42FBEF7653A}" type="datetime1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13A7-6924-4F2D-9A7C-D4C9CB5062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9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97D2-F81B-42C1-AB18-7DE26D7677B9}" type="datetime1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13A7-6924-4F2D-9A7C-D4C9CB50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9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DA95-3679-4EFC-9527-FD560B2DD465}" type="datetime1">
              <a:rPr lang="en-US" smtClean="0"/>
              <a:t>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13A7-6924-4F2D-9A7C-D4C9CB50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1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793B-A7E3-46E9-B4A8-BA731FE200A8}" type="datetime1">
              <a:rPr lang="en-US" smtClean="0"/>
              <a:t>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13A7-6924-4F2D-9A7C-D4C9CB50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3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00B4-E1F0-431A-90D3-CC73A48720B5}" type="datetime1">
              <a:rPr lang="en-US" smtClean="0"/>
              <a:t>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13A7-6924-4F2D-9A7C-D4C9CB50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9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DA5E-FBCB-4C98-9FDD-04DF843C71C6}" type="datetime1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13A7-6924-4F2D-9A7C-D4C9CB50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7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DDE-A6C1-46E6-8F29-959A219AB327}" type="datetime1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NAKS </a:t>
            </a:r>
            <a:r>
              <a:rPr lang="ko-KR" altLang="en-US"/>
              <a:t>수준별 역사 문화 교육 자료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13A7-6924-4F2D-9A7C-D4C9CB50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0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1394887-F401-4660-9911-01BF0370E2B2}" type="datetime1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altLang="ko-KR"/>
              <a:t>NAKS </a:t>
            </a:r>
            <a:r>
              <a:rPr lang="ko-KR" altLang="en-US"/>
              <a:t>수준별 역사 문화 교육 자료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62D13A7-6924-4F2D-9A7C-D4C9CB5062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31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EYRLGgxDyw" TargetMode="Externa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EYRLGgxDyw" TargetMode="External"/><Relationship Id="rId2" Type="http://schemas.openxmlformats.org/officeDocument/2006/relationships/hyperlink" Target="https://chamssaem.tistor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24249"/>
          </a:xfrm>
        </p:spPr>
        <p:txBody>
          <a:bodyPr/>
          <a:lstStyle/>
          <a:p>
            <a:r>
              <a:rPr lang="en-US" altLang="ko-KR" sz="10000" dirty="0">
                <a:solidFill>
                  <a:schemeClr val="bg1"/>
                </a:solidFill>
                <a:latin typeface="+mj-ea"/>
              </a:rPr>
              <a:t>3·1</a:t>
            </a:r>
            <a:r>
              <a:rPr lang="ko-KR" altLang="en-US" sz="10000" dirty="0">
                <a:solidFill>
                  <a:schemeClr val="bg1"/>
                </a:solidFill>
                <a:latin typeface="+mj-ea"/>
              </a:rPr>
              <a:t>운동</a:t>
            </a:r>
            <a:endParaRPr lang="en-US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41309"/>
            <a:ext cx="9144000" cy="889280"/>
          </a:xfrm>
        </p:spPr>
        <p:txBody>
          <a:bodyPr>
            <a:normAutofit/>
          </a:bodyPr>
          <a:lstStyle/>
          <a:p>
            <a:r>
              <a:rPr lang="en-US" altLang="ko-KR" sz="5000" dirty="0">
                <a:solidFill>
                  <a:schemeClr val="bg1"/>
                </a:solidFill>
                <a:latin typeface="+mj-ea"/>
                <a:ea typeface="+mj-ea"/>
              </a:rPr>
              <a:t>3·1</a:t>
            </a:r>
            <a:r>
              <a:rPr lang="ko-KR" altLang="en-US" sz="5000" dirty="0">
                <a:solidFill>
                  <a:schemeClr val="bg1"/>
                </a:solidFill>
                <a:latin typeface="+mj-ea"/>
                <a:ea typeface="+mj-ea"/>
              </a:rPr>
              <a:t>운동이 일어난 시대적 배경</a:t>
            </a:r>
            <a:endParaRPr lang="en-US" sz="5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7078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쇄국과 개방사이 조선의 선택 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23604768"/>
              </p:ext>
            </p:extLst>
          </p:nvPr>
        </p:nvGraphicFramePr>
        <p:xfrm>
          <a:off x="775447" y="1445684"/>
          <a:ext cx="9321800" cy="4910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703729" y="2045307"/>
            <a:ext cx="2743200" cy="914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 Country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Policy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60224" y="4361687"/>
            <a:ext cx="2743200" cy="914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Opening-up</a:t>
            </a:r>
          </a:p>
        </p:txBody>
      </p:sp>
    </p:spTree>
    <p:extLst>
      <p:ext uri="{BB962C8B-B14F-4D97-AF65-F5344CB8AC3E}">
        <p14:creationId xmlns:p14="http://schemas.microsoft.com/office/powerpoint/2010/main" val="3215003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884" y="280721"/>
            <a:ext cx="6790660" cy="2217931"/>
          </a:xfrm>
        </p:spPr>
        <p:txBody>
          <a:bodyPr>
            <a:normAutofit/>
          </a:bodyPr>
          <a:lstStyle/>
          <a:p>
            <a:pPr algn="l"/>
            <a:r>
              <a:rPr lang="ko-KR" altLang="en-US" dirty="0"/>
              <a:t>쇄국정책 </a:t>
            </a:r>
            <a:br>
              <a:rPr lang="en-US" altLang="ko-KR" dirty="0"/>
            </a:br>
            <a:r>
              <a:rPr lang="en-US" altLang="ko-KR" sz="4000" dirty="0">
                <a:effectLst/>
              </a:rPr>
              <a:t>(Closed Country Foreign Policy)</a:t>
            </a:r>
            <a:endParaRPr lang="en-US" sz="6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735" y="2434855"/>
            <a:ext cx="7315200" cy="37033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dirty="0"/>
              <a:t>서양과 교역</a:t>
            </a:r>
            <a:r>
              <a:rPr lang="en-US" altLang="ko-KR" sz="3200" dirty="0"/>
              <a:t>(Trading)</a:t>
            </a:r>
            <a:r>
              <a:rPr lang="ko-KR" altLang="en-US" sz="3200" dirty="0"/>
              <a:t>이나 문화 교류</a:t>
            </a:r>
            <a:r>
              <a:rPr lang="en-US" altLang="ko-KR" sz="3200" dirty="0"/>
              <a:t>(Cultural Exchange)</a:t>
            </a:r>
            <a:r>
              <a:rPr lang="ko-KR" altLang="en-US" sz="3200" dirty="0"/>
              <a:t>를 하지 않는 것</a:t>
            </a:r>
            <a:endParaRPr lang="en-US" altLang="ko-KR" sz="3200" dirty="0"/>
          </a:p>
          <a:p>
            <a:pPr>
              <a:lnSpc>
                <a:spcPct val="100000"/>
              </a:lnSpc>
            </a:pPr>
            <a:r>
              <a:rPr lang="ko-KR" altLang="en-US" sz="3200" dirty="0"/>
              <a:t>중국과의 교역은 계속 함</a:t>
            </a:r>
            <a:endParaRPr lang="en-US" altLang="ko-KR" sz="3200" dirty="0"/>
          </a:p>
          <a:p>
            <a:pPr>
              <a:lnSpc>
                <a:spcPct val="100000"/>
              </a:lnSpc>
            </a:pPr>
            <a:r>
              <a:rPr lang="ko-KR" altLang="en-US" sz="3200" dirty="0"/>
              <a:t>고종의 아버지 흥선대원군의 정책</a:t>
            </a:r>
            <a:endParaRPr lang="en-US" altLang="ko-KR" sz="3200" dirty="0"/>
          </a:p>
          <a:p>
            <a:pPr>
              <a:lnSpc>
                <a:spcPct val="100000"/>
              </a:lnSpc>
            </a:pPr>
            <a:r>
              <a:rPr lang="ko-KR" altLang="en-US" sz="3200" dirty="0"/>
              <a:t>강화도 조약으로 개방</a:t>
            </a:r>
            <a:r>
              <a:rPr lang="en-US" altLang="ko-KR" sz="3200" dirty="0"/>
              <a:t>(Opening-up)</a:t>
            </a:r>
            <a:r>
              <a:rPr lang="ko-KR" altLang="en-US" sz="3200" dirty="0"/>
              <a:t>을 하게 됨</a:t>
            </a:r>
            <a:endParaRPr lang="en-US" altLang="ko-KR" sz="3200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30737"/>
            <a:ext cx="3886200" cy="559590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153400" y="5621303"/>
            <a:ext cx="3886200" cy="910758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bg1"/>
                </a:solidFill>
              </a:rPr>
              <a:t>흥선대원군</a:t>
            </a:r>
            <a:endParaRPr lang="en-US" altLang="ko-K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9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67"/>
            <a:ext cx="10972800" cy="1325563"/>
          </a:xfrm>
        </p:spPr>
        <p:txBody>
          <a:bodyPr>
            <a:normAutofit fontScale="90000"/>
          </a:bodyPr>
          <a:lstStyle/>
          <a:p>
            <a:r>
              <a:rPr lang="ko-KR" altLang="en-US" sz="6000" dirty="0">
                <a:latin typeface="+mj-ea"/>
              </a:rPr>
              <a:t>강화도 조약 </a:t>
            </a:r>
            <a:r>
              <a:rPr lang="en-US" altLang="ko-KR" sz="4400" dirty="0"/>
              <a:t>(</a:t>
            </a:r>
            <a:r>
              <a:rPr lang="en-US" sz="4400" dirty="0"/>
              <a:t>Japan–Korea Treaty of 1876</a:t>
            </a:r>
            <a:r>
              <a:rPr lang="en-US" dirty="0">
                <a:latin typeface="+mj-ea"/>
              </a:rPr>
              <a:t>)</a:t>
            </a:r>
            <a:r>
              <a:rPr lang="ko-KR" altLang="en-US" dirty="0">
                <a:latin typeface="+mj-ea"/>
              </a:rPr>
              <a:t> </a:t>
            </a:r>
            <a:endParaRPr lang="en-US" dirty="0">
              <a:latin typeface="+mj-ea"/>
            </a:endParaRPr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96884"/>
            <a:ext cx="11887200" cy="5029200"/>
          </a:xfrm>
          <a:ln w="127000">
            <a:solidFill>
              <a:schemeClr val="bg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8015176" y="1836112"/>
            <a:ext cx="3886200" cy="910758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bg1"/>
                </a:solidFill>
              </a:rPr>
              <a:t>개방의 시작</a:t>
            </a:r>
            <a:endParaRPr lang="en-US" altLang="ko-K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7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동학 농민 운동</a:t>
            </a:r>
            <a:r>
              <a:rPr lang="ko-KR" altLang="en-US" sz="5600" dirty="0"/>
              <a:t> </a:t>
            </a:r>
            <a:r>
              <a:rPr lang="en-US" altLang="ko-KR" sz="4000" dirty="0"/>
              <a:t>(</a:t>
            </a:r>
            <a:r>
              <a:rPr lang="en-US" altLang="ko-KR" sz="4000" dirty="0" err="1"/>
              <a:t>Donghak</a:t>
            </a:r>
            <a:r>
              <a:rPr lang="en-US" altLang="ko-KR" sz="4000" dirty="0"/>
              <a:t> Peasant Revolution)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12" y="1826937"/>
            <a:ext cx="519046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dirty="0">
                <a:latin typeface="+mn-ea"/>
              </a:rPr>
              <a:t>정치</a:t>
            </a:r>
            <a:r>
              <a:rPr lang="en-US" altLang="ko-KR" sz="3200" dirty="0">
                <a:latin typeface="+mn-ea"/>
              </a:rPr>
              <a:t>·</a:t>
            </a:r>
            <a:r>
              <a:rPr lang="ko-KR" altLang="en-US" sz="3200" dirty="0">
                <a:latin typeface="+mn-ea"/>
              </a:rPr>
              <a:t>사회 개혁</a:t>
            </a:r>
            <a:r>
              <a:rPr lang="en-US" altLang="ko-KR" sz="3200" dirty="0">
                <a:latin typeface="+mn-ea"/>
              </a:rPr>
              <a:t>(Reformation)</a:t>
            </a:r>
          </a:p>
          <a:p>
            <a:pPr>
              <a:lnSpc>
                <a:spcPct val="100000"/>
              </a:lnSpc>
            </a:pPr>
            <a:r>
              <a:rPr lang="ko-KR" altLang="en-US" sz="3200" dirty="0">
                <a:latin typeface="+mn-ea"/>
              </a:rPr>
              <a:t>외세</a:t>
            </a:r>
            <a:r>
              <a:rPr lang="en-US" altLang="ko-KR" sz="3200" dirty="0">
                <a:latin typeface="+mn-ea"/>
              </a:rPr>
              <a:t>(Foreign Power)</a:t>
            </a:r>
            <a:r>
              <a:rPr lang="ko-KR" altLang="en-US" sz="3200" dirty="0">
                <a:latin typeface="+mn-ea"/>
              </a:rPr>
              <a:t>를 물리치려 함</a:t>
            </a:r>
            <a:endParaRPr lang="en-US" altLang="ko-KR" sz="3200" dirty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ko-KR" altLang="en-US" sz="3200" dirty="0">
                <a:latin typeface="+mn-ea"/>
              </a:rPr>
              <a:t>민중운동</a:t>
            </a:r>
            <a:r>
              <a:rPr lang="en-US" altLang="ko-KR" sz="3200" dirty="0">
                <a:latin typeface="+mn-ea"/>
              </a:rPr>
              <a:t>(Movement of people)</a:t>
            </a:r>
          </a:p>
          <a:p>
            <a:pPr>
              <a:lnSpc>
                <a:spcPct val="100000"/>
              </a:lnSpc>
            </a:pPr>
            <a:r>
              <a:rPr lang="ko-KR" altLang="en-US" sz="3200" dirty="0">
                <a:latin typeface="+mn-ea"/>
              </a:rPr>
              <a:t>관군과 일본에 의해 진압</a:t>
            </a:r>
            <a:endParaRPr lang="en-US" altLang="ko-KR" sz="3200" dirty="0">
              <a:latin typeface="+mn-ea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72" y="1603653"/>
            <a:ext cx="6400800" cy="5029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7494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297" y="1653272"/>
            <a:ext cx="4572000" cy="5029200"/>
          </a:xfrm>
          <a:ln w="127000">
            <a:solidFill>
              <a:schemeClr val="bg1"/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5"/>
          <a:srcRect l="7968"/>
          <a:stretch/>
        </p:blipFill>
        <p:spPr>
          <a:xfrm>
            <a:off x="279982" y="1653272"/>
            <a:ext cx="6858000" cy="5029200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1765882" y="140119"/>
            <a:ext cx="3886200" cy="1513153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</a:rPr>
              <a:t>청일전쟁 </a:t>
            </a:r>
            <a:r>
              <a:rPr lang="en-US" altLang="ko-KR" sz="3200" dirty="0">
                <a:solidFill>
                  <a:schemeClr val="bg1"/>
                </a:solidFill>
              </a:rPr>
              <a:t>1894-1895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(Sino-Japanese War)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44354" y="140118"/>
            <a:ext cx="4261885" cy="1513153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</a:rPr>
              <a:t>러일전쟁 </a:t>
            </a:r>
            <a:r>
              <a:rPr lang="en-US" altLang="ko-KR" sz="3200" dirty="0">
                <a:solidFill>
                  <a:schemeClr val="bg1"/>
                </a:solidFill>
              </a:rPr>
              <a:t>1904-1905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(Russo-Japanese War)</a:t>
            </a:r>
          </a:p>
        </p:txBody>
      </p:sp>
    </p:spTree>
    <p:extLst>
      <p:ext uri="{BB962C8B-B14F-4D97-AF65-F5344CB8AC3E}">
        <p14:creationId xmlns:p14="http://schemas.microsoft.com/office/powerpoint/2010/main" val="99006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2279"/>
            <a:ext cx="10515600" cy="1804427"/>
          </a:xfrm>
        </p:spPr>
        <p:txBody>
          <a:bodyPr>
            <a:normAutofit/>
          </a:bodyPr>
          <a:lstStyle/>
          <a:p>
            <a:pPr algn="l"/>
            <a:r>
              <a:rPr lang="ko-KR" altLang="en-US" dirty="0">
                <a:latin typeface="+mn-ea"/>
                <a:ea typeface="+mn-ea"/>
              </a:rPr>
              <a:t>을사늑약 </a:t>
            </a:r>
            <a:r>
              <a:rPr lang="en-US" altLang="ko-KR" sz="4000" dirty="0">
                <a:ea typeface="+mn-ea"/>
              </a:rPr>
              <a:t>(Japan-Korea Treaty, 1905 </a:t>
            </a:r>
            <a:br>
              <a:rPr lang="en-US" altLang="ko-KR" sz="4000" dirty="0">
                <a:ea typeface="+mn-ea"/>
              </a:rPr>
            </a:br>
            <a:r>
              <a:rPr lang="en-US" altLang="ko-KR" sz="4000" dirty="0">
                <a:ea typeface="+mn-ea"/>
              </a:rPr>
              <a:t>                           / a.k.a. </a:t>
            </a:r>
            <a:r>
              <a:rPr lang="en-US" altLang="ko-KR" sz="4000" dirty="0" err="1">
                <a:ea typeface="+mn-ea"/>
              </a:rPr>
              <a:t>Eulsa</a:t>
            </a:r>
            <a:r>
              <a:rPr lang="en-US" altLang="ko-KR" sz="4000" dirty="0">
                <a:ea typeface="+mn-ea"/>
              </a:rPr>
              <a:t> Unwilling Treaty)</a:t>
            </a:r>
            <a:endParaRPr lang="en-US" sz="4000" dirty="0"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35530"/>
            <a:ext cx="10515600" cy="3066210"/>
          </a:xfrm>
        </p:spPr>
        <p:txBody>
          <a:bodyPr>
            <a:noAutofit/>
          </a:bodyPr>
          <a:lstStyle/>
          <a:p>
            <a:r>
              <a:rPr lang="ko-KR" altLang="en-US" sz="3200" dirty="0">
                <a:latin typeface="+mn-ea"/>
              </a:rPr>
              <a:t>외국에 있는 일본의 대표자 또는 영사가 외국에 있는 한국 사람들을 보호한다</a:t>
            </a:r>
            <a:r>
              <a:rPr lang="en-US" altLang="ko-KR" sz="3200" dirty="0">
                <a:latin typeface="+mn-ea"/>
              </a:rPr>
              <a:t>. (</a:t>
            </a:r>
            <a:r>
              <a:rPr lang="ko-KR" altLang="en-US" sz="3200" dirty="0">
                <a:latin typeface="+mn-ea"/>
              </a:rPr>
              <a:t>한국 공사관의 폐쇄</a:t>
            </a:r>
            <a:r>
              <a:rPr lang="en-US" altLang="ko-KR" sz="3200" dirty="0">
                <a:latin typeface="+mn-ea"/>
              </a:rPr>
              <a:t>)</a:t>
            </a:r>
          </a:p>
          <a:p>
            <a:pPr marL="0" indent="0">
              <a:buNone/>
            </a:pPr>
            <a:endParaRPr lang="en-US" altLang="ko-KR" dirty="0">
              <a:latin typeface="+mn-ea"/>
            </a:endParaRPr>
          </a:p>
          <a:p>
            <a:r>
              <a:rPr lang="ko-KR" altLang="en-US" sz="3200" dirty="0">
                <a:latin typeface="+mn-ea"/>
              </a:rPr>
              <a:t>한국 정부는 일본 정부의 중개없이 다른 나라와 조약을 맺을 수 없다</a:t>
            </a:r>
            <a:r>
              <a:rPr lang="en-US" altLang="ko-KR" sz="3200" dirty="0"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7805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</p:spPr>
      </p:pic>
      <p:sp>
        <p:nvSpPr>
          <p:cNvPr id="4" name="Rounded Rectangle 3"/>
          <p:cNvSpPr/>
          <p:nvPr/>
        </p:nvSpPr>
        <p:spPr>
          <a:xfrm>
            <a:off x="322565" y="258762"/>
            <a:ext cx="3886200" cy="914400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</a:rPr>
              <a:t>을사늑약 이후</a:t>
            </a:r>
            <a:r>
              <a:rPr lang="en-US" altLang="ko-KR" sz="3200" dirty="0">
                <a:solidFill>
                  <a:schemeClr val="bg1"/>
                </a:solidFill>
              </a:rPr>
              <a:t>…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75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의병 </a:t>
            </a:r>
            <a:r>
              <a:rPr lang="en-US" altLang="ko-KR" sz="4000" dirty="0"/>
              <a:t>(Righteous Army)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17640" r="56378" b="42215"/>
          <a:stretch/>
        </p:blipFill>
        <p:spPr>
          <a:xfrm>
            <a:off x="5821680" y="1669312"/>
            <a:ext cx="6217920" cy="5029200"/>
          </a:xfrm>
          <a:ln w="127000">
            <a:solidFill>
              <a:schemeClr val="bg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69312"/>
            <a:ext cx="5486400" cy="5029200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41914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74"/>
            <a:ext cx="10515600" cy="1371600"/>
          </a:xfrm>
        </p:spPr>
        <p:txBody>
          <a:bodyPr>
            <a:normAutofit/>
          </a:bodyPr>
          <a:lstStyle/>
          <a:p>
            <a:r>
              <a:rPr lang="ko-KR" altLang="en-US" dirty="0"/>
              <a:t>한국 강제 병합 </a:t>
            </a:r>
            <a:r>
              <a:rPr lang="en-US" altLang="ko-KR" sz="4000" dirty="0"/>
              <a:t>(Japan-Korea Annexation)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44398"/>
            <a:ext cx="10972800" cy="5029200"/>
          </a:xfrm>
          <a:ln w="127000">
            <a:solidFill>
              <a:schemeClr val="bg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8080745" y="5105523"/>
            <a:ext cx="3840480" cy="1371600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</a:rPr>
              <a:t>일본 국기가 걸린 이곳은 어디일까요</a:t>
            </a:r>
            <a:r>
              <a:rPr lang="en-US" altLang="ko-KR" sz="3200" dirty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4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5286"/>
            <a:ext cx="11887200" cy="970450"/>
          </a:xfrm>
        </p:spPr>
        <p:txBody>
          <a:bodyPr>
            <a:normAutofit/>
          </a:bodyPr>
          <a:lstStyle/>
          <a:p>
            <a:r>
              <a:rPr lang="ko-KR" altLang="en-US" dirty="0"/>
              <a:t>일제의 무단 통치 </a:t>
            </a:r>
            <a:r>
              <a:rPr lang="en-US" altLang="ko-KR" sz="4000" dirty="0"/>
              <a:t>(Japanese Military Ruling)</a:t>
            </a:r>
            <a:endParaRPr lang="en-US" sz="40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82706" y="2068479"/>
            <a:ext cx="11070578" cy="363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일본이 한국을 통치하기 위해 조선총독부</a:t>
            </a:r>
            <a:r>
              <a:rPr lang="en-US" altLang="ko-K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(Government General of Joseon)</a:t>
            </a:r>
            <a:r>
              <a:rPr lang="ko-KR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를 만들었다</a:t>
            </a:r>
            <a:r>
              <a:rPr lang="en-US" altLang="ko-K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일본의 헌병</a:t>
            </a:r>
            <a:r>
              <a:rPr lang="en-US" altLang="ko-K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(Military Police)</a:t>
            </a:r>
            <a:r>
              <a:rPr lang="ko-KR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이 중심이 되어 한국을 통치했다</a:t>
            </a:r>
            <a:r>
              <a:rPr lang="en-US" altLang="ko-K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언론</a:t>
            </a:r>
            <a:r>
              <a:rPr lang="en-US" altLang="ko-K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(Press), </a:t>
            </a:r>
            <a:r>
              <a:rPr lang="ko-KR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표현</a:t>
            </a:r>
            <a:r>
              <a:rPr lang="en-US" altLang="ko-K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(Speech), </a:t>
            </a:r>
            <a:r>
              <a:rPr lang="ko-KR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집회</a:t>
            </a:r>
            <a:r>
              <a:rPr lang="en-US" altLang="ko-K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(Association), </a:t>
            </a:r>
            <a:r>
              <a:rPr lang="ko-KR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결사</a:t>
            </a:r>
            <a:r>
              <a:rPr lang="en-US" altLang="ko-K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(Assembly)</a:t>
            </a:r>
            <a:r>
              <a:rPr lang="ko-KR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의 자유가 제한되었다</a:t>
            </a:r>
            <a:r>
              <a:rPr lang="en-US" altLang="ko-K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803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179294"/>
            <a:ext cx="10353762" cy="970450"/>
          </a:xfrm>
        </p:spPr>
        <p:txBody>
          <a:bodyPr>
            <a:normAutofit/>
          </a:bodyPr>
          <a:lstStyle/>
          <a:p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달라지는 세계</a:t>
            </a:r>
            <a:r>
              <a:rPr lang="en-US" altLang="ko-K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, </a:t>
            </a: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달라지는 조선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6" name="OEYRLGgxDyw"/>
          <p:cNvPicPr>
            <a:picLocks noGrp="1" noRo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1371600"/>
            <a:ext cx="10972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7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146" y="124411"/>
            <a:ext cx="6309360" cy="5029200"/>
          </a:xfrm>
          <a:ln w="127000">
            <a:solidFill>
              <a:schemeClr val="bg1"/>
            </a:solidFill>
          </a:ln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265" y="1687396"/>
            <a:ext cx="5943600" cy="5029200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153986" y="4983490"/>
            <a:ext cx="4297680" cy="1828800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</a:rPr>
              <a:t>조선총독부 건물</a:t>
            </a:r>
            <a:endParaRPr lang="en-US" altLang="ko-KR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altLang="ko-KR" sz="3200" dirty="0">
                <a:solidFill>
                  <a:schemeClr val="bg1"/>
                </a:solidFill>
              </a:rPr>
              <a:t>Government General of Joseon)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45876" y="123317"/>
            <a:ext cx="3840480" cy="1371600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</a:rPr>
              <a:t>일본 헌병들</a:t>
            </a:r>
            <a:endParaRPr lang="en-US" altLang="ko-KR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(Military Polices)</a:t>
            </a:r>
          </a:p>
        </p:txBody>
      </p:sp>
    </p:spTree>
    <p:extLst>
      <p:ext uri="{BB962C8B-B14F-4D97-AF65-F5344CB8AC3E}">
        <p14:creationId xmlns:p14="http://schemas.microsoft.com/office/powerpoint/2010/main" val="350404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27" y="142548"/>
            <a:ext cx="6858000" cy="5029200"/>
          </a:xfrm>
          <a:ln w="127000">
            <a:solidFill>
              <a:schemeClr val="bg1"/>
            </a:solidFill>
          </a:ln>
        </p:spPr>
      </p:pic>
      <p:pic>
        <p:nvPicPr>
          <p:cNvPr id="8" name="Content Placeholder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28" y="1669569"/>
            <a:ext cx="4846320" cy="5029200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1265807" y="5318739"/>
            <a:ext cx="4663440" cy="1463040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</a:rPr>
              <a:t>토지 측량을 하면서 한국 땅의 </a:t>
            </a:r>
            <a:r>
              <a:rPr lang="en-US" altLang="ko-KR" sz="3200" dirty="0">
                <a:solidFill>
                  <a:schemeClr val="bg1"/>
                </a:solidFill>
              </a:rPr>
              <a:t>40%</a:t>
            </a:r>
            <a:r>
              <a:rPr lang="ko-KR" altLang="en-US" sz="3200" dirty="0">
                <a:solidFill>
                  <a:schemeClr val="bg1"/>
                </a:solidFill>
              </a:rPr>
              <a:t>를 빼앗음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62321" y="57489"/>
            <a:ext cx="4297680" cy="1463040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</a:rPr>
              <a:t>칼을 차고 학생들을 가르치는 선생님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6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조선총독부는 어디로 갔을까</a:t>
            </a:r>
            <a:r>
              <a:rPr lang="en-US" altLang="ko-KR" dirty="0"/>
              <a:t>?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44624"/>
            <a:ext cx="10972800" cy="5029200"/>
          </a:xfrm>
          <a:ln w="127000">
            <a:solidFill>
              <a:schemeClr val="bg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769088" y="1789906"/>
            <a:ext cx="5029200" cy="914400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</a:rPr>
              <a:t>1910-1995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75744" y="1789906"/>
            <a:ext cx="5029200" cy="914400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</a:rPr>
              <a:t>1995</a:t>
            </a:r>
            <a:r>
              <a:rPr lang="ko-KR" altLang="en-US" sz="3200" dirty="0">
                <a:solidFill>
                  <a:schemeClr val="bg1"/>
                </a:solidFill>
              </a:rPr>
              <a:t>년 </a:t>
            </a:r>
            <a:r>
              <a:rPr lang="en-US" altLang="ko-KR" sz="3200" dirty="0">
                <a:solidFill>
                  <a:schemeClr val="bg1"/>
                </a:solidFill>
              </a:rPr>
              <a:t>8</a:t>
            </a:r>
            <a:r>
              <a:rPr lang="ko-KR" altLang="en-US" sz="3200" dirty="0">
                <a:solidFill>
                  <a:schemeClr val="bg1"/>
                </a:solidFill>
              </a:rPr>
              <a:t>월 </a:t>
            </a:r>
            <a:r>
              <a:rPr lang="en-US" altLang="ko-KR" sz="3200" dirty="0">
                <a:solidFill>
                  <a:schemeClr val="bg1"/>
                </a:solidFill>
              </a:rPr>
              <a:t>15</a:t>
            </a:r>
            <a:r>
              <a:rPr lang="ko-KR" altLang="en-US" sz="3200" dirty="0">
                <a:solidFill>
                  <a:schemeClr val="bg1"/>
                </a:solidFill>
              </a:rPr>
              <a:t>일 </a:t>
            </a:r>
            <a:r>
              <a:rPr lang="en-US" altLang="ko-KR" sz="3200" dirty="0">
                <a:solidFill>
                  <a:schemeClr val="bg1"/>
                </a:solidFill>
              </a:rPr>
              <a:t>- </a:t>
            </a:r>
            <a:r>
              <a:rPr lang="ko-KR" altLang="en-US" sz="3200" dirty="0">
                <a:solidFill>
                  <a:schemeClr val="bg1"/>
                </a:solidFill>
              </a:rPr>
              <a:t>현재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5759424"/>
            <a:ext cx="100584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rgbClr val="FFFF00"/>
                </a:solidFill>
              </a:rPr>
              <a:t>1995</a:t>
            </a:r>
            <a:r>
              <a:rPr lang="ko-KR" altLang="en-US" sz="3200" dirty="0">
                <a:solidFill>
                  <a:srgbClr val="FFFF00"/>
                </a:solidFill>
              </a:rPr>
              <a:t>년 철거되어 현재 일부가 독립기념관에 있음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0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03" y="189124"/>
            <a:ext cx="11798595" cy="1378115"/>
          </a:xfrm>
        </p:spPr>
        <p:txBody>
          <a:bodyPr>
            <a:normAutofit/>
          </a:bodyPr>
          <a:lstStyle/>
          <a:p>
            <a:pPr algn="l"/>
            <a:r>
              <a:rPr lang="ko-KR" altLang="en-US" sz="5000" dirty="0"/>
              <a:t>항일 독립운동 </a:t>
            </a:r>
            <a:r>
              <a:rPr lang="en-US" altLang="ko-KR" sz="4000" dirty="0"/>
              <a:t>(Korean Independence Movement)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9" y="1658679"/>
            <a:ext cx="7498080" cy="5029200"/>
          </a:xfrm>
          <a:ln w="12700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83" y="1658679"/>
            <a:ext cx="4138615" cy="5029200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760758" y="1658679"/>
            <a:ext cx="6400800" cy="1371600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n-ea"/>
              </a:rPr>
              <a:t>3·1 </a:t>
            </a:r>
            <a:r>
              <a:rPr lang="ko-KR" altLang="en-US" sz="3200" dirty="0">
                <a:solidFill>
                  <a:schemeClr val="bg1"/>
                </a:solidFill>
                <a:latin typeface="+mn-ea"/>
              </a:rPr>
              <a:t>운동</a:t>
            </a:r>
          </a:p>
          <a:p>
            <a:pPr algn="ctr"/>
            <a:r>
              <a:rPr lang="ko-KR" altLang="en-US" sz="3200" dirty="0">
                <a:solidFill>
                  <a:schemeClr val="bg1"/>
                </a:solidFill>
                <a:latin typeface="+mn-ea"/>
              </a:rPr>
              <a:t>거리에서 만세를 외치는 사람들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25790" y="1658679"/>
            <a:ext cx="3200400" cy="1371600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n-ea"/>
              </a:rPr>
              <a:t>3·1 </a:t>
            </a:r>
            <a:r>
              <a:rPr lang="ko-KR" altLang="en-US" sz="3200" dirty="0">
                <a:solidFill>
                  <a:schemeClr val="bg1"/>
                </a:solidFill>
                <a:latin typeface="+mn-ea"/>
              </a:rPr>
              <a:t>운동</a:t>
            </a:r>
          </a:p>
          <a:p>
            <a:pPr algn="ctr"/>
            <a:r>
              <a:rPr lang="ko-KR" altLang="en-US" sz="3200" dirty="0">
                <a:solidFill>
                  <a:schemeClr val="bg1"/>
                </a:solidFill>
                <a:latin typeface="+mn-ea"/>
              </a:rPr>
              <a:t>서울 탑골공원</a:t>
            </a:r>
          </a:p>
        </p:txBody>
      </p:sp>
    </p:spTree>
    <p:extLst>
      <p:ext uri="{BB962C8B-B14F-4D97-AF65-F5344CB8AC3E}">
        <p14:creationId xmlns:p14="http://schemas.microsoft.com/office/powerpoint/2010/main" val="87393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03" y="189124"/>
            <a:ext cx="11798595" cy="1378115"/>
          </a:xfrm>
        </p:spPr>
        <p:txBody>
          <a:bodyPr>
            <a:normAutofit/>
          </a:bodyPr>
          <a:lstStyle/>
          <a:p>
            <a:pPr algn="l"/>
            <a:r>
              <a:rPr lang="ko-KR" altLang="en-US" sz="5000" dirty="0"/>
              <a:t>항일 독립운동 </a:t>
            </a:r>
            <a:r>
              <a:rPr lang="en-US" altLang="ko-KR" sz="4000" dirty="0"/>
              <a:t>(Korean Independence Movement)</a:t>
            </a:r>
            <a:endParaRPr lang="en-US" sz="4000" dirty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5" y="1694657"/>
            <a:ext cx="8229600" cy="5029200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8872136" y="1467293"/>
            <a:ext cx="2894041" cy="5256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대한민국 </a:t>
            </a:r>
            <a:endParaRPr lang="en-US" altLang="ko-K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ko-KR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임시정부</a:t>
            </a:r>
            <a:endParaRPr lang="en-US" altLang="ko-K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sz="2800" dirty="0"/>
          </a:p>
          <a:p>
            <a:pPr algn="ctr"/>
            <a:r>
              <a:rPr lang="en-US" altLang="ko-KR" sz="2800" dirty="0"/>
              <a:t>Provisional Government of the Republic of Korea</a:t>
            </a:r>
          </a:p>
        </p:txBody>
      </p:sp>
    </p:spTree>
    <p:extLst>
      <p:ext uri="{BB962C8B-B14F-4D97-AF65-F5344CB8AC3E}">
        <p14:creationId xmlns:p14="http://schemas.microsoft.com/office/powerpoint/2010/main" val="2312767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j-ea"/>
              </a:rPr>
              <a:t>광복 </a:t>
            </a:r>
            <a:r>
              <a:rPr lang="en-US" altLang="ko-KR" dirty="0">
                <a:latin typeface="+mj-ea"/>
              </a:rPr>
              <a:t>(1945</a:t>
            </a:r>
            <a:r>
              <a:rPr lang="ko-KR" altLang="en-US" dirty="0">
                <a:latin typeface="+mj-ea"/>
              </a:rPr>
              <a:t>년 </a:t>
            </a:r>
            <a:r>
              <a:rPr lang="en-US" altLang="ko-KR" dirty="0">
                <a:latin typeface="+mj-ea"/>
              </a:rPr>
              <a:t>8</a:t>
            </a:r>
            <a:r>
              <a:rPr lang="ko-KR" altLang="en-US" dirty="0">
                <a:latin typeface="+mj-ea"/>
              </a:rPr>
              <a:t>월 </a:t>
            </a:r>
            <a:r>
              <a:rPr lang="en-US" altLang="ko-KR" dirty="0">
                <a:latin typeface="+mj-ea"/>
              </a:rPr>
              <a:t>15</a:t>
            </a:r>
            <a:r>
              <a:rPr lang="ko-KR" altLang="en-US" dirty="0">
                <a:latin typeface="+mj-ea"/>
              </a:rPr>
              <a:t>일</a:t>
            </a:r>
            <a:r>
              <a:rPr lang="en-US" altLang="ko-KR" dirty="0">
                <a:latin typeface="+mj-ea"/>
              </a:rPr>
              <a:t>)</a:t>
            </a:r>
            <a:endParaRPr lang="en-US" dirty="0">
              <a:latin typeface="+mj-ea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01926"/>
            <a:ext cx="6858000" cy="5029200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1701926"/>
            <a:ext cx="4846320" cy="5029200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83351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</p:spPr>
      </p:pic>
    </p:spTree>
    <p:extLst>
      <p:ext uri="{BB962C8B-B14F-4D97-AF65-F5344CB8AC3E}">
        <p14:creationId xmlns:p14="http://schemas.microsoft.com/office/powerpoint/2010/main" val="1925254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자료 출처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글 황은희</a:t>
            </a:r>
            <a:r>
              <a:rPr lang="en-US" altLang="ko-KR" dirty="0"/>
              <a:t>, </a:t>
            </a:r>
            <a:r>
              <a:rPr lang="ko-KR" altLang="en-US" dirty="0"/>
              <a:t>그림 송진욱  </a:t>
            </a:r>
            <a:r>
              <a:rPr lang="ko-KR" altLang="en-US" i="1" dirty="0"/>
              <a:t>교과서 속 역사 이야기</a:t>
            </a:r>
            <a:r>
              <a:rPr lang="en-US" altLang="ko-KR" i="1" dirty="0"/>
              <a:t>, </a:t>
            </a:r>
            <a:r>
              <a:rPr lang="ko-KR" altLang="en-US" i="1" dirty="0"/>
              <a:t>그림으로 보는 한국사</a:t>
            </a:r>
            <a:r>
              <a:rPr lang="en-US" altLang="ko-KR" i="1" dirty="0"/>
              <a:t>: 5. </a:t>
            </a:r>
            <a:r>
              <a:rPr lang="ko-KR" altLang="en-US" i="1" dirty="0"/>
              <a:t>조선의 개항부터 현대까지</a:t>
            </a:r>
            <a:r>
              <a:rPr lang="en-US" altLang="ko-KR" dirty="0"/>
              <a:t>, </a:t>
            </a:r>
            <a:r>
              <a:rPr lang="ko-KR" altLang="en-US" dirty="0"/>
              <a:t>계림사 </a:t>
            </a:r>
            <a:r>
              <a:rPr lang="en-US" altLang="ko-KR" dirty="0"/>
              <a:t>(2013)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참쌤스쿨</a:t>
            </a:r>
            <a:r>
              <a:rPr lang="en-US" altLang="ko-KR" dirty="0"/>
              <a:t>: </a:t>
            </a:r>
            <a:r>
              <a:rPr lang="en-US" altLang="ko-KR" dirty="0">
                <a:hlinkClick r:id="rId2"/>
              </a:rPr>
              <a:t>https://chamssaem.tistory.com/</a:t>
            </a: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석화정</a:t>
            </a:r>
            <a:r>
              <a:rPr lang="en-US" altLang="ko-KR" dirty="0"/>
              <a:t>  </a:t>
            </a:r>
            <a:r>
              <a:rPr lang="ko-KR" altLang="en-US" i="1" dirty="0"/>
              <a:t>풍자화로 보는 러일전쟁</a:t>
            </a:r>
            <a:r>
              <a:rPr lang="en-US" altLang="ko-KR" dirty="0"/>
              <a:t>, </a:t>
            </a:r>
            <a:r>
              <a:rPr lang="ko-KR" altLang="en-US" dirty="0"/>
              <a:t>지식산업사 </a:t>
            </a:r>
            <a:r>
              <a:rPr lang="en-US" altLang="ko-KR" dirty="0"/>
              <a:t>(2007)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조선을 이어 대한제국으로</a:t>
            </a:r>
            <a:r>
              <a:rPr lang="en-US" altLang="ko-KR" dirty="0"/>
              <a:t>: </a:t>
            </a:r>
            <a:r>
              <a:rPr lang="en-US" altLang="ko-KR" dirty="0">
                <a:hlinkClick r:id="rId3"/>
              </a:rPr>
              <a:t>https</a:t>
            </a:r>
            <a:r>
              <a:rPr lang="en-US" altLang="ko-KR">
                <a:hlinkClick r:id="rId3"/>
              </a:rPr>
              <a:t>://www.youtube.com/watch?v=OEYRLGgxDyw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97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24950"/>
            <a:ext cx="10353762" cy="970450"/>
          </a:xfrm>
        </p:spPr>
        <p:txBody>
          <a:bodyPr>
            <a:normAutofit/>
          </a:bodyPr>
          <a:lstStyle/>
          <a:p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새로운 교육의 시작</a:t>
            </a:r>
            <a:endParaRPr lang="en-US" sz="5000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7" y="1648046"/>
            <a:ext cx="4114800" cy="5029200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91" y="1648046"/>
            <a:ext cx="7315200" cy="5029200"/>
          </a:xfrm>
          <a:prstGeom prst="rect">
            <a:avLst/>
          </a:prstGeom>
          <a:solidFill>
            <a:srgbClr val="000000">
              <a:shade val="95000"/>
            </a:srgbClr>
          </a:solidFill>
          <a:ln w="127000">
            <a:solidFill>
              <a:schemeClr val="bg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1372454" y="5600037"/>
            <a:ext cx="9601200" cy="910758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bg1"/>
                </a:solidFill>
              </a:rPr>
              <a:t>왼쪽 그림과 오른쪽 사진의 다른점 생각하기</a:t>
            </a:r>
            <a:endParaRPr lang="en-US" altLang="ko-K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7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06" y="685800"/>
            <a:ext cx="6400800" cy="5486400"/>
          </a:xfrm>
          <a:prstGeom prst="rect">
            <a:avLst/>
          </a:prstGeom>
          <a:solidFill>
            <a:srgbClr val="000000">
              <a:shade val="95000"/>
            </a:srgbClr>
          </a:solidFill>
          <a:ln w="1270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" y="685800"/>
            <a:ext cx="5486400" cy="5486400"/>
          </a:xfrm>
          <a:prstGeom prst="rect">
            <a:avLst/>
          </a:prstGeom>
          <a:solidFill>
            <a:srgbClr val="000000">
              <a:shade val="95000"/>
            </a:srgbClr>
          </a:solidFill>
          <a:ln w="1270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295400" y="5842084"/>
            <a:ext cx="9601200" cy="910758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bg1"/>
                </a:solidFill>
              </a:rPr>
              <a:t>이화학당 학생들과 선생님의 모습</a:t>
            </a:r>
            <a:endParaRPr lang="en-US" altLang="ko-K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4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61928"/>
            <a:ext cx="10353762" cy="970450"/>
          </a:xfrm>
        </p:spPr>
        <p:txBody>
          <a:bodyPr>
            <a:normAutofit/>
          </a:bodyPr>
          <a:lstStyle/>
          <a:p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서양 문물의 소개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24" y="1644726"/>
            <a:ext cx="4930588" cy="5029200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92" y="1644726"/>
            <a:ext cx="6780944" cy="5029200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309200" y="1740419"/>
            <a:ext cx="2743200" cy="910758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bg1"/>
                </a:solidFill>
              </a:rPr>
              <a:t>선글라스</a:t>
            </a:r>
            <a:endParaRPr lang="en-US" altLang="ko-KR" sz="32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04251" y="5621302"/>
            <a:ext cx="2743200" cy="910758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bg1"/>
                </a:solidFill>
              </a:rPr>
              <a:t>커피잔</a:t>
            </a:r>
            <a:endParaRPr lang="en-US" altLang="ko-KR" sz="3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094615" y="3211031"/>
            <a:ext cx="1554480" cy="15544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3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단발령</a:t>
            </a:r>
            <a:r>
              <a: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(Short Hair Act Order)</a:t>
            </a:r>
            <a:r>
              <a: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2" b="40628"/>
          <a:stretch/>
        </p:blipFill>
        <p:spPr>
          <a:xfrm>
            <a:off x="4803091" y="1579062"/>
            <a:ext cx="6858000" cy="5029200"/>
          </a:xfrm>
          <a:ln w="127000">
            <a:solidFill>
              <a:schemeClr val="bg1"/>
            </a:solidFill>
          </a:ln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6" y="1579062"/>
            <a:ext cx="4114800" cy="5029200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3286316" y="4542225"/>
            <a:ext cx="3454726" cy="2066037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bg1"/>
                </a:solidFill>
              </a:rPr>
              <a:t>서양옷과</a:t>
            </a:r>
            <a:endParaRPr lang="en-US" altLang="ko-KR" sz="32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3200" b="1" dirty="0">
                <a:solidFill>
                  <a:schemeClr val="bg1"/>
                </a:solidFill>
              </a:rPr>
              <a:t>짧은 머리의 고종황제</a:t>
            </a:r>
            <a:endParaRPr lang="en-US" altLang="ko-KR" sz="3200" b="1" dirty="0">
              <a:solidFill>
                <a:schemeClr val="bg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67426" y="3381153"/>
            <a:ext cx="1871330" cy="71250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단발령</a:t>
            </a:r>
            <a:r>
              <a: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(Short Hair Act Order)</a:t>
            </a:r>
            <a:r>
              <a: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80055"/>
            <a:ext cx="11887200" cy="5029200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1125278" y="5798497"/>
            <a:ext cx="3797595" cy="910758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bg1"/>
                </a:solidFill>
              </a:rPr>
              <a:t>상투</a:t>
            </a:r>
            <a:r>
              <a:rPr lang="en-US" altLang="ko-KR" sz="3200" b="1" dirty="0">
                <a:solidFill>
                  <a:schemeClr val="bg1"/>
                </a:solidFill>
              </a:rPr>
              <a:t>(</a:t>
            </a:r>
            <a:r>
              <a:rPr lang="en-US" altLang="ko-KR" sz="3200" b="1" dirty="0" err="1">
                <a:solidFill>
                  <a:schemeClr val="bg1"/>
                </a:solidFill>
              </a:rPr>
              <a:t>Sangtu</a:t>
            </a:r>
            <a:r>
              <a:rPr lang="en-US" altLang="ko-KR" sz="3200" b="1" dirty="0">
                <a:solidFill>
                  <a:schemeClr val="bg1"/>
                </a:solidFill>
              </a:rPr>
              <a:t>) </a:t>
            </a:r>
            <a:r>
              <a:rPr lang="ko-KR" altLang="en-US" sz="3200" b="1" dirty="0">
                <a:solidFill>
                  <a:schemeClr val="bg1"/>
                </a:solidFill>
              </a:rPr>
              <a:t>머리</a:t>
            </a:r>
            <a:endParaRPr lang="en-US" altLang="ko-KR" sz="32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57483" y="5798497"/>
            <a:ext cx="3797595" cy="910758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bg1"/>
                </a:solidFill>
              </a:rPr>
              <a:t>짧은 머리</a:t>
            </a:r>
            <a:endParaRPr lang="en-US" altLang="ko-KR" sz="3200" b="1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137296" y="5897621"/>
            <a:ext cx="1871330" cy="71250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9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짧은 머리를 반대하던 사람들</a:t>
            </a:r>
            <a:r>
              <a: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7151" y="1610017"/>
            <a:ext cx="7132320" cy="5029200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7869863" y="1610017"/>
            <a:ext cx="4023360" cy="5029200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</a:rPr>
              <a:t>“</a:t>
            </a:r>
            <a:r>
              <a:rPr lang="ko-KR" altLang="en-US" sz="3200" dirty="0">
                <a:solidFill>
                  <a:schemeClr val="bg1"/>
                </a:solidFill>
              </a:rPr>
              <a:t>신체발부수지부모</a:t>
            </a:r>
            <a:r>
              <a:rPr lang="en-US" altLang="ko-KR" sz="3200" dirty="0">
                <a:solidFill>
                  <a:schemeClr val="bg1"/>
                </a:solidFill>
              </a:rPr>
              <a:t>”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bg1"/>
                </a:solidFill>
              </a:rPr>
              <a:t>나의 몸은 </a:t>
            </a:r>
            <a:endParaRPr lang="en-US" altLang="ko-KR" sz="3200" dirty="0">
              <a:solidFill>
                <a:schemeClr val="bg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bg1"/>
                </a:solidFill>
              </a:rPr>
              <a:t>부모님께서</a:t>
            </a:r>
            <a:endParaRPr lang="en-US" altLang="ko-KR" sz="3200" dirty="0">
              <a:solidFill>
                <a:schemeClr val="bg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bg1"/>
                </a:solidFill>
              </a:rPr>
              <a:t>주신 것이므로</a:t>
            </a:r>
            <a:endParaRPr lang="en-US" altLang="ko-KR" sz="3200" dirty="0">
              <a:solidFill>
                <a:schemeClr val="bg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bg1"/>
                </a:solidFill>
              </a:rPr>
              <a:t>소중히 </a:t>
            </a:r>
            <a:endParaRPr lang="en-US" altLang="ko-KR" sz="3200" dirty="0">
              <a:solidFill>
                <a:schemeClr val="bg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bg1"/>
                </a:solidFill>
              </a:rPr>
              <a:t>여겨야 한다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5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0737"/>
            <a:ext cx="8162260" cy="970450"/>
          </a:xfrm>
        </p:spPr>
        <p:txBody>
          <a:bodyPr/>
          <a:lstStyle/>
          <a:p>
            <a:r>
              <a:rPr lang="ko-KR" altLang="en-US" dirty="0"/>
              <a:t>구한말 시대 </a:t>
            </a:r>
            <a:r>
              <a:rPr lang="en-US" altLang="ko-KR" dirty="0"/>
              <a:t>(1891-1910)</a:t>
            </a:r>
            <a:r>
              <a:rPr lang="ko-KR" altLang="en-US" dirty="0"/>
              <a:t>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938186"/>
              </p:ext>
            </p:extLst>
          </p:nvPr>
        </p:nvGraphicFramePr>
        <p:xfrm>
          <a:off x="838200" y="2446867"/>
          <a:ext cx="10515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Left Arrow 6"/>
          <p:cNvSpPr/>
          <p:nvPr/>
        </p:nvSpPr>
        <p:spPr>
          <a:xfrm rot="20452513">
            <a:off x="6409247" y="662557"/>
            <a:ext cx="4494259" cy="2669330"/>
          </a:xfrm>
          <a:prstGeom prst="leftArrow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빠르게 변하는 세계</a:t>
            </a:r>
            <a:r>
              <a:rPr lang="en-US" altLang="ko-KR" sz="2400" dirty="0"/>
              <a:t> </a:t>
            </a:r>
            <a:r>
              <a:rPr lang="ko-KR" altLang="en-US" sz="2400" dirty="0"/>
              <a:t>정세</a:t>
            </a:r>
            <a:endParaRPr lang="en-US" altLang="ko-KR" sz="2400" dirty="0"/>
          </a:p>
          <a:p>
            <a:pPr algn="ctr"/>
            <a:r>
              <a:rPr lang="ko-KR" altLang="en-US" sz="2400" dirty="0"/>
              <a:t>외세의 침입</a:t>
            </a:r>
            <a:endParaRPr lang="en-US" altLang="ko-KR" sz="2400" dirty="0"/>
          </a:p>
          <a:p>
            <a:pPr algn="ctr"/>
            <a:r>
              <a:rPr lang="ko-KR" altLang="en-US" sz="2400" dirty="0"/>
              <a:t>근대화의 요구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14182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1261</TotalTime>
  <Words>1294</Words>
  <Application>Microsoft Office PowerPoint</Application>
  <PresentationFormat>Widescreen</PresentationFormat>
  <Paragraphs>199</Paragraphs>
  <Slides>27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Malgun Gothic</vt:lpstr>
      <vt:lpstr>Arial</vt:lpstr>
      <vt:lpstr>Calibri</vt:lpstr>
      <vt:lpstr>Calibri Light</vt:lpstr>
      <vt:lpstr>Wingdings 2</vt:lpstr>
      <vt:lpstr>Slate</vt:lpstr>
      <vt:lpstr>3·1운동</vt:lpstr>
      <vt:lpstr>달라지는 세계, 달라지는 조선</vt:lpstr>
      <vt:lpstr>새로운 교육의 시작</vt:lpstr>
      <vt:lpstr>PowerPoint Presentation</vt:lpstr>
      <vt:lpstr>서양 문물의 소개</vt:lpstr>
      <vt:lpstr>단발령 (Short Hair Act Order) </vt:lpstr>
      <vt:lpstr>단발령 (Short Hair Act Order) </vt:lpstr>
      <vt:lpstr>짧은 머리를 반대하던 사람들 </vt:lpstr>
      <vt:lpstr>구한말 시대 (1891-1910) </vt:lpstr>
      <vt:lpstr>쇄국과 개방사이 조선의 선택 </vt:lpstr>
      <vt:lpstr>쇄국정책  (Closed Country Foreign Policy)</vt:lpstr>
      <vt:lpstr>강화도 조약 (Japan–Korea Treaty of 1876) </vt:lpstr>
      <vt:lpstr>동학 농민 운동 (Donghak Peasant Revolution)</vt:lpstr>
      <vt:lpstr>PowerPoint Presentation</vt:lpstr>
      <vt:lpstr>을사늑약 (Japan-Korea Treaty, 1905                             / a.k.a. Eulsa Unwilling Treaty)</vt:lpstr>
      <vt:lpstr>PowerPoint Presentation</vt:lpstr>
      <vt:lpstr>의병 (Righteous Army)</vt:lpstr>
      <vt:lpstr>한국 강제 병합 (Japan-Korea Annexation)</vt:lpstr>
      <vt:lpstr>일제의 무단 통치 (Japanese Military Ruling)</vt:lpstr>
      <vt:lpstr>PowerPoint Presentation</vt:lpstr>
      <vt:lpstr>PowerPoint Presentation</vt:lpstr>
      <vt:lpstr>조선총독부는 어디로 갔을까?</vt:lpstr>
      <vt:lpstr>항일 독립운동 (Korean Independence Movement)</vt:lpstr>
      <vt:lpstr>항일 독립운동 (Korean Independence Movement)</vt:lpstr>
      <vt:lpstr>광복 (1945년 8월 15일)</vt:lpstr>
      <vt:lpstr>PowerPoint Presentation</vt:lpstr>
      <vt:lpstr>자료 출처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삼일운동</dc:title>
  <dc:creator>Ari Song</dc:creator>
  <cp:lastModifiedBy>Owner</cp:lastModifiedBy>
  <cp:revision>119</cp:revision>
  <dcterms:created xsi:type="dcterms:W3CDTF">2019-01-03T22:21:55Z</dcterms:created>
  <dcterms:modified xsi:type="dcterms:W3CDTF">2019-02-09T05:47:57Z</dcterms:modified>
</cp:coreProperties>
</file>